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9" r:id="rId4"/>
    <p:sldId id="266" r:id="rId5"/>
    <p:sldId id="261" r:id="rId6"/>
    <p:sldId id="265" r:id="rId7"/>
    <p:sldId id="264" r:id="rId8"/>
    <p:sldId id="268" r:id="rId9"/>
    <p:sldId id="269" r:id="rId10"/>
    <p:sldId id="271" r:id="rId11"/>
    <p:sldId id="272" r:id="rId12"/>
    <p:sldId id="270" r:id="rId13"/>
    <p:sldId id="273" r:id="rId1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137AE-F1E6-4B54-8679-B4D2B1281AD1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9C278-B397-4C86-9DD9-82F920432A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00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B6B4A5-05F0-466E-8158-BEC013AC4D70}" type="slidenum">
              <a:rPr lang="ru-RU" altLang="ru-RU" smtClean="0"/>
              <a:pPr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1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343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57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186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3548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212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110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9693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517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020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09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851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650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83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734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319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073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FF09-ECD5-42FB-B9AE-C1994490F6B9}" type="datetimeFigureOut">
              <a:rPr lang="lt-LT" smtClean="0"/>
              <a:t>2021-01-02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FE5570-DCF8-4389-A753-DFD22D12554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8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iaSV-aZFcI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292533" y="1190897"/>
            <a:ext cx="8915399" cy="2262781"/>
          </a:xfrm>
        </p:spPr>
        <p:txBody>
          <a:bodyPr/>
          <a:lstStyle/>
          <a:p>
            <a:pPr algn="l"/>
            <a:r>
              <a:rPr lang="lt-LT" dirty="0" smtClean="0"/>
              <a:t>Iškilieji briaunainiai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292533" y="3532369"/>
            <a:ext cx="9144000" cy="778373"/>
          </a:xfrm>
        </p:spPr>
        <p:txBody>
          <a:bodyPr>
            <a:normAutofit/>
          </a:bodyPr>
          <a:lstStyle/>
          <a:p>
            <a:pPr algn="l"/>
            <a:r>
              <a:rPr lang="lt-LT" sz="2800" dirty="0" err="1" smtClean="0"/>
              <a:t>Archimedo</a:t>
            </a:r>
            <a:r>
              <a:rPr lang="lt-LT" sz="2800" dirty="0" smtClean="0"/>
              <a:t> kūnai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668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62591" y="399636"/>
            <a:ext cx="8911687" cy="1280890"/>
          </a:xfrm>
        </p:spPr>
        <p:txBody>
          <a:bodyPr>
            <a:normAutofit/>
          </a:bodyPr>
          <a:lstStyle/>
          <a:p>
            <a:r>
              <a:rPr lang="lt-LT" sz="4000" dirty="0" err="1" smtClean="0"/>
              <a:t>Rombokubooktaedras</a:t>
            </a:r>
            <a:endParaRPr lang="lt-LT" sz="4000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2"/>
          </p:nvPr>
        </p:nvSpPr>
        <p:spPr>
          <a:xfrm>
            <a:off x="8923267" y="5574752"/>
            <a:ext cx="5183188" cy="595176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Net 26 sienos</a:t>
            </a:r>
            <a:endParaRPr lang="lt-LT" dirty="0"/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591" y="1680526"/>
            <a:ext cx="8680898" cy="32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/>
          <p:cNvSpPr>
            <a:spLocks noGrp="1"/>
          </p:cNvSpPr>
          <p:nvPr>
            <p:ph type="title"/>
          </p:nvPr>
        </p:nvSpPr>
        <p:spPr>
          <a:xfrm>
            <a:off x="3054391" y="2546483"/>
            <a:ext cx="6482899" cy="943970"/>
          </a:xfrm>
          <a:solidFill>
            <a:schemeClr val="accent2">
              <a:alpha val="69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t-LT" sz="4400" dirty="0" smtClean="0"/>
              <a:t>Tai kaip jie gaunami?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17848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007033" y="20096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400" dirty="0" smtClean="0"/>
              <a:t>Žiūrime </a:t>
            </a:r>
            <a:r>
              <a:rPr lang="lt-LT" sz="4400" dirty="0" err="1" smtClean="0"/>
              <a:t>video</a:t>
            </a:r>
            <a:r>
              <a:rPr lang="en-US" sz="4400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https://www.youtube.com/watch?v=-iaSV-aZFcI</a:t>
            </a:r>
            <a:endParaRPr lang="lt-LT" dirty="0"/>
          </a:p>
        </p:txBody>
      </p:sp>
      <p:sp>
        <p:nvSpPr>
          <p:cNvPr id="3" name="TextBox 2"/>
          <p:cNvSpPr txBox="1"/>
          <p:nvPr/>
        </p:nvSpPr>
        <p:spPr>
          <a:xfrm>
            <a:off x="9910354" y="5686697"/>
            <a:ext cx="2055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žiūrėti reikia nuo </a:t>
            </a:r>
            <a:r>
              <a:rPr lang="en-US" dirty="0" smtClean="0"/>
              <a:t>15:31</a:t>
            </a:r>
            <a:r>
              <a:rPr lang="lt-LT" dirty="0" smtClean="0"/>
              <a:t> min.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817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2589212" y="878879"/>
            <a:ext cx="8915399" cy="1468800"/>
          </a:xfrm>
        </p:spPr>
        <p:txBody>
          <a:bodyPr/>
          <a:lstStyle/>
          <a:p>
            <a:r>
              <a:rPr lang="lt-LT" dirty="0" smtClean="0"/>
              <a:t>Užduotis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2589212" y="2851703"/>
            <a:ext cx="8915399" cy="1680968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lt-LT" sz="2800" dirty="0" smtClean="0"/>
              <a:t>Pamąstykite kaip yra gaunamas Bukanosis kubas. Kiek jisai turi sienų ir kokios yra sienų rūšys?</a:t>
            </a:r>
          </a:p>
          <a:p>
            <a:pPr marL="457200" indent="-457200">
              <a:buAutoNum type="arabicPeriod"/>
            </a:pPr>
            <a:r>
              <a:rPr lang="lt-LT" sz="2800" dirty="0" smtClean="0"/>
              <a:t>Pabandykite suskaičiuoti kiek yra </a:t>
            </a:r>
            <a:r>
              <a:rPr lang="lt-LT" sz="2800" dirty="0" err="1" smtClean="0"/>
              <a:t>Archimedo</a:t>
            </a:r>
            <a:r>
              <a:rPr lang="lt-LT" sz="2800" dirty="0" smtClean="0"/>
              <a:t> kūnų.</a:t>
            </a:r>
          </a:p>
          <a:p>
            <a:pPr marL="457200" indent="-457200">
              <a:buAutoNum type="arabicPeriod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895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title"/>
          </p:nvPr>
        </p:nvSpPr>
        <p:spPr>
          <a:xfrm>
            <a:off x="831850" y="149383"/>
            <a:ext cx="10515600" cy="923790"/>
          </a:xfrm>
        </p:spPr>
        <p:txBody>
          <a:bodyPr/>
          <a:lstStyle/>
          <a:p>
            <a:r>
              <a:rPr lang="lt-LT" dirty="0" smtClean="0"/>
              <a:t>Prisiminkime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>
          <a:xfrm>
            <a:off x="2140697" y="3376911"/>
            <a:ext cx="10515600" cy="488994"/>
          </a:xfrm>
        </p:spPr>
        <p:txBody>
          <a:bodyPr>
            <a:noAutofit/>
          </a:bodyPr>
          <a:lstStyle/>
          <a:p>
            <a:r>
              <a:rPr lang="lt-LT" sz="2800" dirty="0" smtClean="0"/>
              <a:t>Briaunainis – erdvės kūnas, kurio visos sienos yra daugiakampiai.</a:t>
            </a:r>
            <a:endParaRPr lang="lt-LT" sz="2800" dirty="0"/>
          </a:p>
        </p:txBody>
      </p:sp>
      <p:pic>
        <p:nvPicPr>
          <p:cNvPr id="6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34" y="1257756"/>
            <a:ext cx="16351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123" y="436564"/>
            <a:ext cx="2160587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234" y="1407456"/>
            <a:ext cx="197326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057" y="4376762"/>
            <a:ext cx="3097212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83" y="4376762"/>
            <a:ext cx="21605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000" y="4092760"/>
            <a:ext cx="201612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57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126178" y="274532"/>
            <a:ext cx="3810000" cy="838200"/>
          </a:xfrm>
          <a:prstGeom prst="flowChartAlternateProcess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Briaunainiai</a:t>
            </a:r>
            <a:endParaRPr lang="ru-RU" altLang="ru-RU" sz="3600" b="1" i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144016" y="1687532"/>
            <a:ext cx="2520000" cy="108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990099"/>
                </a:solidFill>
                <a:latin typeface="Times New Roman" panose="02020603050405020304" pitchFamily="18" charset="0"/>
              </a:rPr>
              <a:t> </a:t>
            </a:r>
            <a:r>
              <a:rPr lang="lt-LT" altLang="ru-RU" sz="2400" dirty="0" smtClean="0">
                <a:solidFill>
                  <a:srgbClr val="990099"/>
                </a:solidFill>
                <a:latin typeface="Times New Roman" panose="02020603050405020304" pitchFamily="18" charset="0"/>
              </a:rPr>
              <a:t>Iškilieji</a:t>
            </a:r>
            <a:endParaRPr lang="ru-RU" altLang="ru-RU" sz="2400" dirty="0">
              <a:solidFill>
                <a:srgbClr val="99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230665" y="1647940"/>
            <a:ext cx="2520000" cy="108000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542804" y="195934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2400" dirty="0" smtClean="0">
                <a:solidFill>
                  <a:srgbClr val="990099"/>
                </a:solidFill>
                <a:latin typeface="Times New Roman" panose="02020603050405020304" pitchFamily="18" charset="0"/>
              </a:rPr>
              <a:t>Neiškilieji</a:t>
            </a:r>
            <a:endParaRPr lang="ru-RU" altLang="ru-RU" sz="2400" dirty="0">
              <a:solidFill>
                <a:srgbClr val="99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240561" y="3180533"/>
            <a:ext cx="1828800" cy="16002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668114" y="3178176"/>
            <a:ext cx="1752600" cy="1600200"/>
          </a:xfrm>
          <a:prstGeom prst="hexagon">
            <a:avLst>
              <a:gd name="adj" fmla="val 27381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872075" y="3588742"/>
            <a:ext cx="13372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2000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Archimedo</a:t>
            </a:r>
            <a:endParaRPr lang="lt-LT" altLang="ru-RU" sz="2000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kūnai</a:t>
            </a:r>
            <a:endParaRPr lang="ru-RU" altLang="ru-RU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628491" y="3561533"/>
            <a:ext cx="10310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Platono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2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kūnai</a:t>
            </a:r>
            <a:endParaRPr lang="ru-RU" altLang="ru-RU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8759825" y="3039340"/>
            <a:ext cx="1990840" cy="1805332"/>
          </a:xfrm>
          <a:prstGeom prst="pentagon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1800" dirty="0" err="1" smtClean="0">
                <a:solidFill>
                  <a:srgbClr val="3333CC"/>
                </a:solidFill>
                <a:latin typeface="Times New Roman" panose="02020603050405020304" pitchFamily="18" charset="0"/>
              </a:rPr>
              <a:t>Kepliario-Puanso</a:t>
            </a:r>
            <a:endParaRPr lang="lt-LT" altLang="ru-RU" sz="1800" dirty="0" smtClean="0">
              <a:solidFill>
                <a:srgbClr val="3333CC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t-LT" altLang="ru-RU" sz="1800" dirty="0" smtClean="0">
                <a:solidFill>
                  <a:srgbClr val="3333CC"/>
                </a:solidFill>
                <a:latin typeface="Times New Roman" panose="02020603050405020304" pitchFamily="18" charset="0"/>
              </a:rPr>
              <a:t>kūnai</a:t>
            </a:r>
            <a:endParaRPr lang="ru-RU" altLang="ru-RU" sz="18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314" name="Picture 26" descr="Ромбоикосододекаэдр (JPEG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77" y="5138505"/>
            <a:ext cx="1540693" cy="148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6" name="Picture 28" descr="Икосаэдр (JPEG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30" y="5138505"/>
            <a:ext cx="149225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7" name="Picture 29" descr="Малый звездчатый додекаэдр (JPEG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688" y="5112775"/>
            <a:ext cx="1571194" cy="157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862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 autoUpdateAnimBg="0"/>
      <p:bldP spid="12293" grpId="0" autoUpdateAnimBg="0"/>
      <p:bldP spid="12296" grpId="0" animBg="1" autoUpdateAnimBg="0"/>
      <p:bldP spid="12297" grpId="0" animBg="1" autoUpdateAnimBg="0"/>
      <p:bldP spid="12306" grpId="0" autoUpdateAnimBg="0"/>
      <p:bldP spid="12307" grpId="0" autoUpdateAnimBg="0"/>
      <p:bldP spid="1230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71398" y="21675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lt-LT" sz="4400" dirty="0" smtClean="0"/>
              <a:t>Šioje pamokoje mes nagrinėsime iškiliuosius briaunainius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28824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320468" flipH="1">
            <a:off x="533400" y="2743200"/>
            <a:ext cx="6096000" cy="1371600"/>
            <a:chOff x="336" y="2024"/>
            <a:chExt cx="4280" cy="1152"/>
          </a:xfrm>
        </p:grpSpPr>
        <p:sp>
          <p:nvSpPr>
            <p:cNvPr id="11294" name="Freeform 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solidFill>
              <a:srgbClr val="FFFF66">
                <a:alpha val="6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11295" name="Freeform 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FFFF66">
                <a:alpha val="6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11296" name="Freeform 5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4"/>
                <a:gd name="T16" fmla="*/ 0 h 59"/>
                <a:gd name="T17" fmla="*/ 3444 w 344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FFFF66">
                <a:alpha val="6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57400" y="4419600"/>
            <a:ext cx="5562600" cy="1295400"/>
            <a:chOff x="672" y="3024"/>
            <a:chExt cx="4224" cy="816"/>
          </a:xfrm>
        </p:grpSpPr>
        <p:grpSp>
          <p:nvGrpSpPr>
            <p:cNvPr id="11289" name="Group 7"/>
            <p:cNvGrpSpPr>
              <a:grpSpLocks/>
            </p:cNvGrpSpPr>
            <p:nvPr/>
          </p:nvGrpSpPr>
          <p:grpSpPr bwMode="auto">
            <a:xfrm>
              <a:off x="672" y="3024"/>
              <a:ext cx="4224" cy="816"/>
              <a:chOff x="336" y="2024"/>
              <a:chExt cx="4280" cy="1152"/>
            </a:xfrm>
          </p:grpSpPr>
          <p:sp>
            <p:nvSpPr>
              <p:cNvPr id="11291" name="Freeform 8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solidFill>
                <a:srgbClr val="CCFFFF">
                  <a:alpha val="6313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  <p:sp>
            <p:nvSpPr>
              <p:cNvPr id="11292" name="Freeform 9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53B9FF">
                  <a:alpha val="6313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  <p:sp>
            <p:nvSpPr>
              <p:cNvPr id="11293" name="Freeform 10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4"/>
                  <a:gd name="T16" fmla="*/ 0 h 59"/>
                  <a:gd name="T17" fmla="*/ 3444 w 3444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0099FF">
                  <a:alpha val="63136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</p:grpSp>
        <p:graphicFrame>
          <p:nvGraphicFramePr>
            <p:cNvPr id="11290" name="Object 11"/>
            <p:cNvGraphicFramePr>
              <a:graphicFrameLocks noChangeAspect="1"/>
            </p:cNvGraphicFramePr>
            <p:nvPr/>
          </p:nvGraphicFramePr>
          <p:xfrm>
            <a:off x="4320" y="3032"/>
            <a:ext cx="282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" name="Формула" r:id="rId3" imgW="152268" imgH="203024" progId="Equation.3">
                    <p:embed/>
                  </p:oleObj>
                </mc:Choice>
                <mc:Fallback>
                  <p:oleObj name="Формула" r:id="rId3" imgW="152268" imgH="203024" progId="Equation.3">
                    <p:embed/>
                    <p:pic>
                      <p:nvPicPr>
                        <p:cNvPr id="1129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3032"/>
                          <a:ext cx="282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>
                                  <a:alpha val="63136"/>
                                </a:scheme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68" name="AutoShape 12"/>
          <p:cNvSpPr>
            <a:spLocks noChangeArrowheads="1"/>
          </p:cNvSpPr>
          <p:nvPr/>
        </p:nvSpPr>
        <p:spPr bwMode="auto">
          <a:xfrm>
            <a:off x="3200400" y="1371600"/>
            <a:ext cx="3581400" cy="3994150"/>
          </a:xfrm>
          <a:prstGeom prst="cube">
            <a:avLst>
              <a:gd name="adj" fmla="val 25000"/>
            </a:avLst>
          </a:prstGeom>
          <a:solidFill>
            <a:srgbClr val="FF00FF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286000" y="1066800"/>
            <a:ext cx="5715000" cy="1524000"/>
            <a:chOff x="1576" y="1728"/>
            <a:chExt cx="3704" cy="816"/>
          </a:xfrm>
        </p:grpSpPr>
        <p:grpSp>
          <p:nvGrpSpPr>
            <p:cNvPr id="11284" name="Group 14"/>
            <p:cNvGrpSpPr>
              <a:grpSpLocks/>
            </p:cNvGrpSpPr>
            <p:nvPr/>
          </p:nvGrpSpPr>
          <p:grpSpPr bwMode="auto">
            <a:xfrm>
              <a:off x="1576" y="1728"/>
              <a:ext cx="3704" cy="816"/>
              <a:chOff x="336" y="2024"/>
              <a:chExt cx="4280" cy="1152"/>
            </a:xfrm>
          </p:grpSpPr>
          <p:sp>
            <p:nvSpPr>
              <p:cNvPr id="11286" name="Freeform 15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>
                  <a:gd name="T0" fmla="*/ 0 w 4280"/>
                  <a:gd name="T1" fmla="*/ 1088 h 1136"/>
                  <a:gd name="T2" fmla="*/ 904 w 4280"/>
                  <a:gd name="T3" fmla="*/ 80 h 1136"/>
                  <a:gd name="T4" fmla="*/ 4280 w 4280"/>
                  <a:gd name="T5" fmla="*/ 0 h 1136"/>
                  <a:gd name="T6" fmla="*/ 3432 w 4280"/>
                  <a:gd name="T7" fmla="*/ 1088 h 1136"/>
                  <a:gd name="T8" fmla="*/ 6 w 4280"/>
                  <a:gd name="T9" fmla="*/ 1091 h 1136"/>
                  <a:gd name="T10" fmla="*/ 6 w 4280"/>
                  <a:gd name="T11" fmla="*/ 1123 h 1136"/>
                  <a:gd name="T12" fmla="*/ 3448 w 4280"/>
                  <a:gd name="T13" fmla="*/ 1120 h 1136"/>
                  <a:gd name="T14" fmla="*/ 3448 w 4280"/>
                  <a:gd name="T15" fmla="*/ 1136 h 1136"/>
                  <a:gd name="T16" fmla="*/ 3464 w 4280"/>
                  <a:gd name="T17" fmla="*/ 1104 h 1136"/>
                  <a:gd name="T18" fmla="*/ 3448 w 4280"/>
                  <a:gd name="T19" fmla="*/ 1104 h 1136"/>
                  <a:gd name="T20" fmla="*/ 4264 w 4280"/>
                  <a:gd name="T21" fmla="*/ 48 h 1136"/>
                  <a:gd name="T22" fmla="*/ 4264 w 4280"/>
                  <a:gd name="T23" fmla="*/ 48 h 1136"/>
                  <a:gd name="T24" fmla="*/ 3448 w 4280"/>
                  <a:gd name="T25" fmla="*/ 1088 h 1136"/>
                  <a:gd name="T26" fmla="*/ 6 w 4280"/>
                  <a:gd name="T27" fmla="*/ 1091 h 11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280"/>
                  <a:gd name="T43" fmla="*/ 0 h 1136"/>
                  <a:gd name="T44" fmla="*/ 4280 w 4280"/>
                  <a:gd name="T45" fmla="*/ 1136 h 11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solidFill>
                <a:srgbClr val="CCFFFF">
                  <a:alpha val="74117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  <p:sp>
            <p:nvSpPr>
              <p:cNvPr id="11287" name="Freeform 16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>
                  <a:gd name="T0" fmla="*/ 848 w 848"/>
                  <a:gd name="T1" fmla="*/ 0 h 1138"/>
                  <a:gd name="T2" fmla="*/ 848 w 848"/>
                  <a:gd name="T3" fmla="*/ 64 h 1138"/>
                  <a:gd name="T4" fmla="*/ 12 w 848"/>
                  <a:gd name="T5" fmla="*/ 1138 h 1138"/>
                  <a:gd name="T6" fmla="*/ 0 w 848"/>
                  <a:gd name="T7" fmla="*/ 1090 h 1138"/>
                  <a:gd name="T8" fmla="*/ 848 w 848"/>
                  <a:gd name="T9" fmla="*/ 0 h 11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8"/>
                  <a:gd name="T16" fmla="*/ 0 h 1138"/>
                  <a:gd name="T17" fmla="*/ 848 w 848"/>
                  <a:gd name="T18" fmla="*/ 1138 h 11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solidFill>
                <a:srgbClr val="53B9FF">
                  <a:alpha val="74117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  <p:sp>
            <p:nvSpPr>
              <p:cNvPr id="11288" name="Freeform 17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>
                  <a:gd name="T0" fmla="*/ 6 w 3444"/>
                  <a:gd name="T1" fmla="*/ 22 h 59"/>
                  <a:gd name="T2" fmla="*/ 3432 w 3444"/>
                  <a:gd name="T3" fmla="*/ 5 h 59"/>
                  <a:gd name="T4" fmla="*/ 3444 w 3444"/>
                  <a:gd name="T5" fmla="*/ 53 h 59"/>
                  <a:gd name="T6" fmla="*/ 0 w 3444"/>
                  <a:gd name="T7" fmla="*/ 59 h 59"/>
                  <a:gd name="T8" fmla="*/ 6 w 3444"/>
                  <a:gd name="T9" fmla="*/ 22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44"/>
                  <a:gd name="T16" fmla="*/ 0 h 59"/>
                  <a:gd name="T17" fmla="*/ 3444 w 3444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0099FF">
                  <a:alpha val="74117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lt-LT"/>
              </a:p>
            </p:txBody>
          </p:sp>
        </p:grpSp>
        <p:graphicFrame>
          <p:nvGraphicFramePr>
            <p:cNvPr id="11285" name="Object 18"/>
            <p:cNvGraphicFramePr>
              <a:graphicFrameLocks noChangeAspect="1"/>
            </p:cNvGraphicFramePr>
            <p:nvPr/>
          </p:nvGraphicFramePr>
          <p:xfrm>
            <a:off x="4752" y="1728"/>
            <a:ext cx="2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3" name="Формула" r:id="rId5" imgW="152334" imgH="139639" progId="Equation.3">
                    <p:embed/>
                  </p:oleObj>
                </mc:Choice>
                <mc:Fallback>
                  <p:oleObj name="Формула" r:id="rId5" imgW="152334" imgH="139639" progId="Equation.3">
                    <p:embed/>
                    <p:pic>
                      <p:nvPicPr>
                        <p:cNvPr id="11285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1728"/>
                          <a:ext cx="28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>
                                  <a:alpha val="74117"/>
                                </a:scheme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0" name="Freeform 19"/>
          <p:cNvSpPr>
            <a:spLocks/>
          </p:cNvSpPr>
          <p:nvPr/>
        </p:nvSpPr>
        <p:spPr bwMode="auto">
          <a:xfrm>
            <a:off x="3213100" y="1365250"/>
            <a:ext cx="3568700" cy="1390650"/>
          </a:xfrm>
          <a:custGeom>
            <a:avLst/>
            <a:gdLst>
              <a:gd name="T0" fmla="*/ 0 w 2248"/>
              <a:gd name="T1" fmla="*/ 2147483646 h 876"/>
              <a:gd name="T2" fmla="*/ 0 w 2248"/>
              <a:gd name="T3" fmla="*/ 2147483646 h 876"/>
              <a:gd name="T4" fmla="*/ 2147483646 w 2248"/>
              <a:gd name="T5" fmla="*/ 0 h 876"/>
              <a:gd name="T6" fmla="*/ 2147483646 w 2248"/>
              <a:gd name="T7" fmla="*/ 2147483646 h 876"/>
              <a:gd name="T8" fmla="*/ 2147483646 w 2248"/>
              <a:gd name="T9" fmla="*/ 2147483646 h 876"/>
              <a:gd name="T10" fmla="*/ 2147483646 w 2248"/>
              <a:gd name="T11" fmla="*/ 2147483646 h 8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48"/>
              <a:gd name="T19" fmla="*/ 0 h 876"/>
              <a:gd name="T20" fmla="*/ 2248 w 2248"/>
              <a:gd name="T21" fmla="*/ 876 h 8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48" h="876">
                <a:moveTo>
                  <a:pt x="0" y="876"/>
                </a:moveTo>
                <a:lnTo>
                  <a:pt x="0" y="568"/>
                </a:lnTo>
                <a:lnTo>
                  <a:pt x="568" y="0"/>
                </a:lnTo>
                <a:lnTo>
                  <a:pt x="2248" y="8"/>
                </a:lnTo>
                <a:lnTo>
                  <a:pt x="1688" y="564"/>
                </a:lnTo>
                <a:lnTo>
                  <a:pt x="8" y="568"/>
                </a:lnTo>
              </a:path>
            </a:pathLst>
          </a:custGeom>
          <a:noFill/>
          <a:ln w="9525" cap="flat">
            <a:solidFill>
              <a:srgbClr val="FF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1271" name="Freeform 20"/>
          <p:cNvSpPr>
            <a:spLocks/>
          </p:cNvSpPr>
          <p:nvPr/>
        </p:nvSpPr>
        <p:spPr bwMode="auto">
          <a:xfrm>
            <a:off x="5892800" y="2273300"/>
            <a:ext cx="6350" cy="342900"/>
          </a:xfrm>
          <a:custGeom>
            <a:avLst/>
            <a:gdLst>
              <a:gd name="T0" fmla="*/ 0 w 4"/>
              <a:gd name="T1" fmla="*/ 0 h 216"/>
              <a:gd name="T2" fmla="*/ 2147483646 w 4"/>
              <a:gd name="T3" fmla="*/ 2147483646 h 216"/>
              <a:gd name="T4" fmla="*/ 0 60000 65536"/>
              <a:gd name="T5" fmla="*/ 0 60000 65536"/>
              <a:gd name="T6" fmla="*/ 0 w 4"/>
              <a:gd name="T7" fmla="*/ 0 h 216"/>
              <a:gd name="T8" fmla="*/ 4 w 4"/>
              <a:gd name="T9" fmla="*/ 216 h 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216">
                <a:moveTo>
                  <a:pt x="0" y="0"/>
                </a:moveTo>
                <a:lnTo>
                  <a:pt x="4" y="216"/>
                </a:lnTo>
              </a:path>
            </a:pathLst>
          </a:custGeom>
          <a:noFill/>
          <a:ln w="9525" cap="flat">
            <a:solidFill>
              <a:srgbClr val="FF0066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1272" name="Freeform 21"/>
          <p:cNvSpPr>
            <a:spLocks/>
          </p:cNvSpPr>
          <p:nvPr/>
        </p:nvSpPr>
        <p:spPr bwMode="auto">
          <a:xfrm>
            <a:off x="6781800" y="2241550"/>
            <a:ext cx="19050" cy="1143000"/>
          </a:xfrm>
          <a:custGeom>
            <a:avLst/>
            <a:gdLst>
              <a:gd name="T0" fmla="*/ 0 w 12"/>
              <a:gd name="T1" fmla="*/ 0 h 720"/>
              <a:gd name="T2" fmla="*/ 2147483646 w 12"/>
              <a:gd name="T3" fmla="*/ 2147483646 h 720"/>
              <a:gd name="T4" fmla="*/ 2147483646 w 12"/>
              <a:gd name="T5" fmla="*/ 2147483646 h 720"/>
              <a:gd name="T6" fmla="*/ 0 60000 65536"/>
              <a:gd name="T7" fmla="*/ 0 60000 65536"/>
              <a:gd name="T8" fmla="*/ 0 60000 65536"/>
              <a:gd name="T9" fmla="*/ 0 w 12"/>
              <a:gd name="T10" fmla="*/ 0 h 720"/>
              <a:gd name="T11" fmla="*/ 12 w 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720">
                <a:moveTo>
                  <a:pt x="0" y="0"/>
                </a:moveTo>
                <a:lnTo>
                  <a:pt x="8" y="720"/>
                </a:lnTo>
                <a:lnTo>
                  <a:pt x="12" y="716"/>
                </a:lnTo>
              </a:path>
            </a:pathLst>
          </a:custGeom>
          <a:noFill/>
          <a:ln w="9525" cap="flat">
            <a:solidFill>
              <a:srgbClr val="FF0066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t-LT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 rot="5400000" flipH="1">
            <a:off x="3429000" y="2743200"/>
            <a:ext cx="5867400" cy="1447800"/>
            <a:chOff x="336" y="2024"/>
            <a:chExt cx="4280" cy="1152"/>
          </a:xfrm>
        </p:grpSpPr>
        <p:sp>
          <p:nvSpPr>
            <p:cNvPr id="11281" name="Freeform 23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solidFill>
              <a:srgbClr val="FFFF66">
                <a:alpha val="7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11282" name="Freeform 24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FFFF66">
                <a:alpha val="7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  <p:sp>
          <p:nvSpPr>
            <p:cNvPr id="11283" name="Freeform 25"/>
            <p:cNvSpPr>
              <a:spLocks/>
            </p:cNvSpPr>
            <p:nvPr/>
          </p:nvSpPr>
          <p:spPr bwMode="auto">
            <a:xfrm>
              <a:off x="336" y="3109"/>
              <a:ext cx="3444" cy="59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4"/>
                <a:gd name="T16" fmla="*/ 0 h 59"/>
                <a:gd name="T17" fmla="*/ 3444 w 344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solidFill>
              <a:srgbClr val="FFFF66">
                <a:alpha val="7411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11274" name="Freeform 26"/>
          <p:cNvSpPr>
            <a:spLocks/>
          </p:cNvSpPr>
          <p:nvPr/>
        </p:nvSpPr>
        <p:spPr bwMode="auto">
          <a:xfrm>
            <a:off x="5156200" y="1371600"/>
            <a:ext cx="1638300" cy="3981450"/>
          </a:xfrm>
          <a:custGeom>
            <a:avLst/>
            <a:gdLst>
              <a:gd name="T0" fmla="*/ 0 w 1032"/>
              <a:gd name="T1" fmla="*/ 2147483646 h 2508"/>
              <a:gd name="T2" fmla="*/ 2147483646 w 1032"/>
              <a:gd name="T3" fmla="*/ 2147483646 h 2508"/>
              <a:gd name="T4" fmla="*/ 2147483646 w 1032"/>
              <a:gd name="T5" fmla="*/ 2147483646 h 2508"/>
              <a:gd name="T6" fmla="*/ 2147483646 w 1032"/>
              <a:gd name="T7" fmla="*/ 2147483646 h 2508"/>
              <a:gd name="T8" fmla="*/ 2147483646 w 1032"/>
              <a:gd name="T9" fmla="*/ 0 h 2508"/>
              <a:gd name="T10" fmla="*/ 2147483646 w 1032"/>
              <a:gd name="T11" fmla="*/ 2147483646 h 25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2"/>
              <a:gd name="T19" fmla="*/ 0 h 2508"/>
              <a:gd name="T20" fmla="*/ 1032 w 1032"/>
              <a:gd name="T21" fmla="*/ 2508 h 25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2" h="2508">
                <a:moveTo>
                  <a:pt x="0" y="568"/>
                </a:moveTo>
                <a:lnTo>
                  <a:pt x="468" y="564"/>
                </a:lnTo>
                <a:lnTo>
                  <a:pt x="464" y="2508"/>
                </a:lnTo>
                <a:lnTo>
                  <a:pt x="1032" y="1956"/>
                </a:lnTo>
                <a:lnTo>
                  <a:pt x="1032" y="0"/>
                </a:lnTo>
                <a:lnTo>
                  <a:pt x="464" y="568"/>
                </a:lnTo>
              </a:path>
            </a:pathLst>
          </a:custGeom>
          <a:noFill/>
          <a:ln w="9525" cap="flat">
            <a:solidFill>
              <a:srgbClr val="FF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1275" name="Line 27"/>
          <p:cNvSpPr>
            <a:spLocks noChangeShapeType="1"/>
          </p:cNvSpPr>
          <p:nvPr/>
        </p:nvSpPr>
        <p:spPr bwMode="auto">
          <a:xfrm>
            <a:off x="5334000" y="5365750"/>
            <a:ext cx="6096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1276" name="Freeform 28"/>
          <p:cNvSpPr>
            <a:spLocks/>
          </p:cNvSpPr>
          <p:nvPr/>
        </p:nvSpPr>
        <p:spPr bwMode="auto">
          <a:xfrm>
            <a:off x="5359400" y="1377950"/>
            <a:ext cx="1447800" cy="1588"/>
          </a:xfrm>
          <a:custGeom>
            <a:avLst/>
            <a:gdLst>
              <a:gd name="T0" fmla="*/ 0 w 912"/>
              <a:gd name="T1" fmla="*/ 0 h 1"/>
              <a:gd name="T2" fmla="*/ 2147483646 w 912"/>
              <a:gd name="T3" fmla="*/ 0 h 1"/>
              <a:gd name="T4" fmla="*/ 0 60000 65536"/>
              <a:gd name="T5" fmla="*/ 0 60000 65536"/>
              <a:gd name="T6" fmla="*/ 0 w 912"/>
              <a:gd name="T7" fmla="*/ 0 h 1"/>
              <a:gd name="T8" fmla="*/ 912 w 91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1">
                <a:moveTo>
                  <a:pt x="0" y="0"/>
                </a:moveTo>
                <a:lnTo>
                  <a:pt x="912" y="0"/>
                </a:lnTo>
              </a:path>
            </a:pathLst>
          </a:custGeom>
          <a:noFill/>
          <a:ln w="9525" cap="flat">
            <a:solidFill>
              <a:srgbClr val="FF0066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8205024" y="1679461"/>
            <a:ext cx="3446201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lt-LT" sz="2600" dirty="0" smtClean="0">
                <a:latin typeface="Century Gothic (Antraštės)"/>
                <a:cs typeface="Arial" charset="0"/>
              </a:rPr>
              <a:t>Briaunainis vadinamas iškiliuoju, jeigu bet kurią jo sieną pratęsus iki plokštumos, briaunainis lieka vienoje tos plokštumos pusėje.</a:t>
            </a:r>
            <a:endParaRPr lang="ru-RU" sz="2600" dirty="0">
              <a:latin typeface="Century Gothic (Antraštės)"/>
              <a:cs typeface="Arial" charset="0"/>
            </a:endParaRPr>
          </a:p>
        </p:txBody>
      </p:sp>
      <p:grpSp>
        <p:nvGrpSpPr>
          <p:cNvPr id="11278" name="Group 31"/>
          <p:cNvGrpSpPr>
            <a:grpSpLocks/>
          </p:cNvGrpSpPr>
          <p:nvPr/>
        </p:nvGrpSpPr>
        <p:grpSpPr bwMode="auto">
          <a:xfrm>
            <a:off x="3187700" y="1358900"/>
            <a:ext cx="3594100" cy="4013200"/>
            <a:chOff x="1048" y="856"/>
            <a:chExt cx="2264" cy="2528"/>
          </a:xfrm>
        </p:grpSpPr>
        <p:sp>
          <p:nvSpPr>
            <p:cNvPr id="11279" name="Freeform 32"/>
            <p:cNvSpPr>
              <a:spLocks/>
            </p:cNvSpPr>
            <p:nvPr/>
          </p:nvSpPr>
          <p:spPr bwMode="auto">
            <a:xfrm>
              <a:off x="1656" y="856"/>
              <a:ext cx="1656" cy="1976"/>
            </a:xfrm>
            <a:custGeom>
              <a:avLst/>
              <a:gdLst>
                <a:gd name="T0" fmla="*/ 0 w 1656"/>
                <a:gd name="T1" fmla="*/ 0 h 1976"/>
                <a:gd name="T2" fmla="*/ 24 w 1656"/>
                <a:gd name="T3" fmla="*/ 1976 h 1976"/>
                <a:gd name="T4" fmla="*/ 1656 w 1656"/>
                <a:gd name="T5" fmla="*/ 1976 h 1976"/>
                <a:gd name="T6" fmla="*/ 0 60000 65536"/>
                <a:gd name="T7" fmla="*/ 0 60000 65536"/>
                <a:gd name="T8" fmla="*/ 0 60000 65536"/>
                <a:gd name="T9" fmla="*/ 0 w 1656"/>
                <a:gd name="T10" fmla="*/ 0 h 1976"/>
                <a:gd name="T11" fmla="*/ 1656 w 1656"/>
                <a:gd name="T12" fmla="*/ 1976 h 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56" h="1976">
                  <a:moveTo>
                    <a:pt x="0" y="0"/>
                  </a:moveTo>
                  <a:lnTo>
                    <a:pt x="24" y="1976"/>
                  </a:lnTo>
                  <a:lnTo>
                    <a:pt x="1656" y="19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1280" name="Freeform 33"/>
            <p:cNvSpPr>
              <a:spLocks/>
            </p:cNvSpPr>
            <p:nvPr/>
          </p:nvSpPr>
          <p:spPr bwMode="auto">
            <a:xfrm>
              <a:off x="1048" y="2832"/>
              <a:ext cx="632" cy="552"/>
            </a:xfrm>
            <a:custGeom>
              <a:avLst/>
              <a:gdLst>
                <a:gd name="T0" fmla="*/ 632 w 632"/>
                <a:gd name="T1" fmla="*/ 0 h 552"/>
                <a:gd name="T2" fmla="*/ 0 w 632"/>
                <a:gd name="T3" fmla="*/ 552 h 552"/>
                <a:gd name="T4" fmla="*/ 0 60000 65536"/>
                <a:gd name="T5" fmla="*/ 0 60000 65536"/>
                <a:gd name="T6" fmla="*/ 0 w 632"/>
                <a:gd name="T7" fmla="*/ 0 h 552"/>
                <a:gd name="T8" fmla="*/ 632 w 632"/>
                <a:gd name="T9" fmla="*/ 552 h 5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2" h="552">
                  <a:moveTo>
                    <a:pt x="632" y="0"/>
                  </a:moveTo>
                  <a:lnTo>
                    <a:pt x="0" y="552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3199863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50272" y="5005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5400" dirty="0" err="1" smtClean="0"/>
              <a:t>Archimedo</a:t>
            </a:r>
            <a:r>
              <a:rPr lang="lt-LT" sz="5400" dirty="0" smtClean="0"/>
              <a:t> kūnai</a:t>
            </a:r>
            <a:endParaRPr lang="lt-LT" sz="5400" dirty="0"/>
          </a:p>
        </p:txBody>
      </p:sp>
      <p:pic>
        <p:nvPicPr>
          <p:cNvPr id="3" name="Picture 2" descr="Архимедовы тел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085" y="2038272"/>
            <a:ext cx="5222159" cy="39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Архиме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076" y="2038272"/>
            <a:ext cx="2885503" cy="3934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044227" y="428736"/>
            <a:ext cx="10515600" cy="878956"/>
          </a:xfrm>
        </p:spPr>
        <p:txBody>
          <a:bodyPr>
            <a:normAutofit fontScale="90000"/>
          </a:bodyPr>
          <a:lstStyle/>
          <a:p>
            <a:r>
              <a:rPr lang="lt-LT" sz="5400" dirty="0" err="1" smtClean="0"/>
              <a:t>Archimedo</a:t>
            </a:r>
            <a:r>
              <a:rPr lang="lt-LT" sz="5400" dirty="0" smtClean="0"/>
              <a:t> kūnai</a:t>
            </a:r>
            <a:endParaRPr lang="lt-LT" sz="54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71252" y="1984477"/>
            <a:ext cx="10143982" cy="3895214"/>
          </a:xfrm>
        </p:spPr>
        <p:txBody>
          <a:bodyPr>
            <a:noAutofit/>
          </a:bodyPr>
          <a:lstStyle/>
          <a:p>
            <a:r>
              <a:rPr lang="lt-LT" sz="2800" dirty="0" smtClean="0"/>
              <a:t>Iškilieji briaunainiai, kurių sienos yra bent dviejų tipų taisyklingieji daugiakampiai. </a:t>
            </a:r>
          </a:p>
          <a:p>
            <a:endParaRPr lang="lt-LT" sz="2800" dirty="0" smtClean="0"/>
          </a:p>
          <a:p>
            <a:r>
              <a:rPr lang="lt-LT" sz="2800" dirty="0" smtClean="0"/>
              <a:t>Šie briaunainiai dar vadinami pusiau taisyklingais. Pusiau taisyklingų briaunainių visos briaunos yra vienodo ilgio ir susikirsdamos viršūnėse visur sudaro tą pačią </a:t>
            </a:r>
            <a:r>
              <a:rPr lang="lt-LT" sz="2800" dirty="0" err="1" smtClean="0"/>
              <a:t>konfiguraciją</a:t>
            </a:r>
            <a:r>
              <a:rPr lang="lt-LT" sz="2800" dirty="0" smtClean="0"/>
              <a:t>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4586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 rot="19402135">
            <a:off x="5896921" y="2696661"/>
            <a:ext cx="3529013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ru-RU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 (Antraštės)"/>
              </a:rPr>
              <a:t>Archimedo</a:t>
            </a:r>
            <a:r>
              <a:rPr lang="lt-LT" alt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 (Antraštės)"/>
              </a:rPr>
              <a:t> kūnai</a:t>
            </a:r>
            <a:endParaRPr lang="ru-RU" altLang="ru-RU" sz="3600" dirty="0">
              <a:solidFill>
                <a:schemeClr val="tx1">
                  <a:lumMod val="85000"/>
                  <a:lumOff val="15000"/>
                </a:schemeClr>
              </a:solidFill>
              <a:latin typeface="Century Gothic (Antraštės)"/>
            </a:endParaRPr>
          </a:p>
        </p:txBody>
      </p:sp>
      <p:pic>
        <p:nvPicPr>
          <p:cNvPr id="45059" name="Picture 3" descr="Модель усеченного додекаэдра (VRML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52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 descr="Модель усеченного тетраэдра (VRML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871" y="7483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 descr="Модель усеченного октаэдра (VRML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52400"/>
            <a:ext cx="1528762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6" descr="Модель усеченного икосаэдра (VRML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003" y="183886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7" descr="Модель кубоктаэдра (VRML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901" y="3602898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8" descr="Модель икосододекаэдра (VRML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00" y="524155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9" descr="Модель ромбокубоктаэдра (VRML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966" y="3701256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Picture 10" descr="Модель псевдоромбокубоктаэдра (VRML)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926" y="5212556"/>
            <a:ext cx="14620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7" name="Picture 11" descr="Модель ромбоикосододекаэдра (VRML)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505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9" name="Picture 13" descr="Модель ромбоусеченного икосододекаэдра (VRML)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574" y="1772826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1" name="Picture 15" descr="Модель ромбоусеченного кубоктаэдра (VRML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552" y="1772826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307679" y="5346700"/>
            <a:ext cx="1525587" cy="1511300"/>
            <a:chOff x="1429" y="3211"/>
            <a:chExt cx="961" cy="934"/>
          </a:xfrm>
        </p:grpSpPr>
        <p:sp>
          <p:nvSpPr>
            <p:cNvPr id="35855" name="Text Box 17"/>
            <p:cNvSpPr txBox="1">
              <a:spLocks noChangeArrowheads="1"/>
            </p:cNvSpPr>
            <p:nvPr/>
          </p:nvSpPr>
          <p:spPr bwMode="auto">
            <a:xfrm>
              <a:off x="1429" y="3236"/>
              <a:ext cx="961" cy="88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altLang="ru-RU" sz="1600" i="1" u="sng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altLang="ru-RU" sz="1600" i="1" u="sng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altLang="ru-RU" sz="1600" i="1" u="sng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altLang="ru-RU" sz="1600" i="1" u="sng">
                <a:latin typeface="Times New Roman" panose="02020603050405020304" pitchFamily="18" charset="0"/>
              </a:endParaRPr>
            </a:p>
          </p:txBody>
        </p:sp>
        <p:pic>
          <p:nvPicPr>
            <p:cNvPr id="35856" name="Picture 18" descr="snub_dodecahedron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" y="3211"/>
              <a:ext cx="923" cy="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9384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>
          <a:xfrm>
            <a:off x="1676400" y="286467"/>
            <a:ext cx="10515600" cy="880201"/>
          </a:xfrm>
        </p:spPr>
        <p:txBody>
          <a:bodyPr>
            <a:normAutofit fontScale="90000"/>
          </a:bodyPr>
          <a:lstStyle/>
          <a:p>
            <a:r>
              <a:rPr lang="lt-LT" sz="4400" dirty="0" err="1" smtClean="0"/>
              <a:t>Kubooktaedras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4473678" y="4925850"/>
            <a:ext cx="8013291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/>
              <a:t>T</a:t>
            </a:r>
            <a:r>
              <a:rPr lang="lt-LT" sz="2800" dirty="0" smtClean="0"/>
              <a:t>ai </a:t>
            </a:r>
            <a:r>
              <a:rPr lang="lt-LT" sz="2800" dirty="0" err="1" smtClean="0"/>
              <a:t>Archimedo</a:t>
            </a:r>
            <a:r>
              <a:rPr lang="lt-LT" sz="2800" dirty="0" smtClean="0"/>
              <a:t> kūnas, turintis 6 sienas, kurios yra kvadratai, ir 8 kurios yra lygiakraščiai trikampiai.</a:t>
            </a:r>
            <a:endParaRPr lang="lt-LT" sz="2800" dirty="0"/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710" y="1549745"/>
            <a:ext cx="6945452" cy="288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158</Words>
  <Application>Microsoft Office PowerPoint</Application>
  <PresentationFormat>Plačiaekranė</PresentationFormat>
  <Paragraphs>34</Paragraphs>
  <Slides>13</Slides>
  <Notes>1</Notes>
  <HiddenSlides>0</HiddenSlides>
  <MMClips>0</MMClips>
  <ScaleCrop>false</ScaleCrop>
  <HeadingPairs>
    <vt:vector size="8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Century Gothic (Antraštės)</vt:lpstr>
      <vt:lpstr>Times New Roman</vt:lpstr>
      <vt:lpstr>Verdana</vt:lpstr>
      <vt:lpstr>Wingdings 3</vt:lpstr>
      <vt:lpstr>Šnabždesys</vt:lpstr>
      <vt:lpstr>Формула</vt:lpstr>
      <vt:lpstr>Iškilieji briaunainiai</vt:lpstr>
      <vt:lpstr>Prisiminkime</vt:lpstr>
      <vt:lpstr>„PowerPoint“ pateiktis</vt:lpstr>
      <vt:lpstr>Šioje pamokoje mes nagrinėsime iškiliuosius briaunainius</vt:lpstr>
      <vt:lpstr>„PowerPoint“ pateiktis</vt:lpstr>
      <vt:lpstr>Archimedo kūnai</vt:lpstr>
      <vt:lpstr>Archimedo kūnai</vt:lpstr>
      <vt:lpstr>„PowerPoint“ pateiktis</vt:lpstr>
      <vt:lpstr>Kubooktaedras </vt:lpstr>
      <vt:lpstr>Rombokubooktaedras</vt:lpstr>
      <vt:lpstr>Tai kaip jie gaunami?</vt:lpstr>
      <vt:lpstr>Žiūrime video!  https://www.youtube.com/watch?v=-iaSV-aZFcI</vt:lpstr>
      <vt:lpstr>Užduotis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Nuotolinis</dc:creator>
  <cp:lastModifiedBy>Nuotolinis</cp:lastModifiedBy>
  <cp:revision>23</cp:revision>
  <dcterms:created xsi:type="dcterms:W3CDTF">2021-01-02T16:20:25Z</dcterms:created>
  <dcterms:modified xsi:type="dcterms:W3CDTF">2021-01-02T19:07:52Z</dcterms:modified>
</cp:coreProperties>
</file>