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67" r:id="rId5"/>
    <p:sldId id="258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66" r:id="rId17"/>
    <p:sldId id="271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358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193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582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142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764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08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128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29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35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8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32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DB84427-AE75-439B-93A0-82E21AA7065B}" type="datetimeFigureOut">
              <a:rPr lang="lt-LT" smtClean="0"/>
              <a:t>2021-02-28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FFAE926-AB1C-4620-99BE-A7D36CB3016A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58867" y="1178065"/>
            <a:ext cx="9144000" cy="188209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lt-LT" sz="8800" dirty="0" smtClean="0"/>
              <a:t>„Pietų kovos“</a:t>
            </a:r>
            <a:endParaRPr lang="lt-LT" sz="8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27941" y="3428462"/>
            <a:ext cx="9474926" cy="1655762"/>
          </a:xfrm>
        </p:spPr>
        <p:txBody>
          <a:bodyPr>
            <a:normAutofit fontScale="85000" lnSpcReduction="10000"/>
          </a:bodyPr>
          <a:lstStyle/>
          <a:p>
            <a:r>
              <a:rPr lang="lt-LT" sz="4200" b="1" dirty="0"/>
              <a:t>Kalorijų </a:t>
            </a:r>
            <a:r>
              <a:rPr lang="lt-LT" sz="4200" b="1" dirty="0" smtClean="0"/>
              <a:t>skaičiavimas vaikinams </a:t>
            </a:r>
            <a:r>
              <a:rPr lang="lt-LT" sz="4200" b="1" dirty="0"/>
              <a:t>ir </a:t>
            </a:r>
            <a:r>
              <a:rPr lang="lt-LT" sz="4200" b="1" dirty="0" smtClean="0"/>
              <a:t>merginoms </a:t>
            </a:r>
          </a:p>
          <a:p>
            <a:r>
              <a:rPr lang="lt-LT" sz="4200" b="1" dirty="0" smtClean="0"/>
              <a:t>pagal </a:t>
            </a:r>
            <a:r>
              <a:rPr lang="lt-LT" sz="4200" b="1" dirty="0"/>
              <a:t>svorį, ūgį ir amžių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pic>
        <p:nvPicPr>
          <p:cNvPr id="2050" name="Picture 2" descr="Agurkas - Sportuojantys.lt | Produktų palyginimas mityba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86" y="1411377"/>
            <a:ext cx="3456195" cy="18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urkas: 5 pagrindinės priežastys, kodėl jį verta rinktis | 15min.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55" y="4256343"/>
            <a:ext cx="1407753" cy="1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maninės saloto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41" y="3624271"/>
            <a:ext cx="3499778" cy="34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1801"/>
          </a:xfrm>
        </p:spPr>
        <p:txBody>
          <a:bodyPr/>
          <a:lstStyle/>
          <a:p>
            <a:r>
              <a:rPr lang="lt-LT" dirty="0"/>
              <a:t>O dabar pasitelkime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matematinius </a:t>
            </a:r>
            <a:r>
              <a:rPr lang="lt-LT" dirty="0"/>
              <a:t>gebėjimus ir skaičiuotuvą</a:t>
            </a:r>
            <a:r>
              <a:rPr lang="lt-LT" dirty="0" smtClean="0"/>
              <a:t>.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2528888"/>
            <a:ext cx="3619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35150" y="2904730"/>
            <a:ext cx="10515600" cy="5765073"/>
          </a:xfrm>
        </p:spPr>
        <p:txBody>
          <a:bodyPr>
            <a:normAutofit/>
          </a:bodyPr>
          <a:lstStyle/>
          <a:p>
            <a:r>
              <a:rPr lang="lt-LT" b="1" dirty="0"/>
              <a:t>Formulė </a:t>
            </a:r>
            <a:r>
              <a:rPr lang="lt-LT" b="1" dirty="0" smtClean="0"/>
              <a:t>vaikinams</a:t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dirty="0"/>
              <a:t> = 66,4730 + </a:t>
            </a:r>
            <a:r>
              <a:rPr lang="lt-LT" dirty="0" smtClean="0"/>
              <a:t>13,7516 </a:t>
            </a:r>
            <a:r>
              <a:rPr lang="lt-LT" dirty="0"/>
              <a:t>*</a:t>
            </a:r>
            <a:r>
              <a:rPr lang="lt-LT" dirty="0" smtClean="0"/>
              <a:t>kūno svoris (kg) </a:t>
            </a:r>
            <a:r>
              <a:rPr lang="lt-LT" dirty="0"/>
              <a:t>+ </a:t>
            </a:r>
            <a:r>
              <a:rPr lang="lt-LT" dirty="0" smtClean="0"/>
              <a:t>5,0033*ūgis (cm) </a:t>
            </a:r>
            <a:r>
              <a:rPr lang="lt-LT" dirty="0"/>
              <a:t>– </a:t>
            </a:r>
            <a:r>
              <a:rPr lang="lt-LT" dirty="0" smtClean="0"/>
              <a:t>6,7550*amžius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102" name="Picture 6" descr="Vector Happy Boy Jumping Outstretched Hand Stock Vector (Royalty Free)  7372889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17746" b="7784"/>
          <a:stretch/>
        </p:blipFill>
        <p:spPr bwMode="auto">
          <a:xfrm>
            <a:off x="8721212" y="292441"/>
            <a:ext cx="2487562" cy="361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72496" y="2351241"/>
            <a:ext cx="10515600" cy="5190944"/>
          </a:xfrm>
        </p:spPr>
        <p:txBody>
          <a:bodyPr>
            <a:normAutofit/>
          </a:bodyPr>
          <a:lstStyle/>
          <a:p>
            <a:r>
              <a:rPr lang="lt-LT" b="1" dirty="0"/>
              <a:t>Formulė </a:t>
            </a:r>
            <a:r>
              <a:rPr lang="lt-LT" b="1" dirty="0" smtClean="0"/>
              <a:t>merginoms</a:t>
            </a:r>
            <a:r>
              <a:rPr lang="lt-LT" dirty="0"/>
              <a:t> 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= </a:t>
            </a:r>
            <a:r>
              <a:rPr lang="lt-LT" dirty="0"/>
              <a:t>655,0955 + </a:t>
            </a:r>
            <a:r>
              <a:rPr lang="lt-LT" dirty="0" smtClean="0"/>
              <a:t>9,5634 </a:t>
            </a:r>
            <a:r>
              <a:rPr lang="lt-LT" dirty="0"/>
              <a:t>*kūno svoris (kg) + </a:t>
            </a:r>
            <a:r>
              <a:rPr lang="lt-LT" dirty="0" smtClean="0"/>
              <a:t>1,8496*ūgis </a:t>
            </a:r>
            <a:r>
              <a:rPr lang="lt-LT" dirty="0"/>
              <a:t>(cm) </a:t>
            </a:r>
            <a:r>
              <a:rPr lang="lt-LT" dirty="0"/>
              <a:t>– </a:t>
            </a:r>
            <a:r>
              <a:rPr lang="lt-LT" dirty="0" smtClean="0"/>
              <a:t>4,6756 </a:t>
            </a:r>
            <a:r>
              <a:rPr lang="lt-LT" dirty="0"/>
              <a:t>*</a:t>
            </a:r>
            <a:r>
              <a:rPr lang="lt-LT" dirty="0" smtClean="0"/>
              <a:t>amžius</a:t>
            </a:r>
            <a:endParaRPr lang="lt-LT" dirty="0"/>
          </a:p>
        </p:txBody>
      </p:sp>
      <p:pic>
        <p:nvPicPr>
          <p:cNvPr id="5122" name="Picture 2" descr="Free Cute Doll Vectors, 1,000+ Images in AI, EPS form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15" y="-393290"/>
            <a:ext cx="4948185" cy="49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69142" y="2685538"/>
            <a:ext cx="10515600" cy="5556704"/>
          </a:xfrm>
        </p:spPr>
        <p:txBody>
          <a:bodyPr/>
          <a:lstStyle/>
          <a:p>
            <a:r>
              <a:rPr lang="lt-LT" dirty="0"/>
              <a:t>Gautą skaičių dauginame iš aktyvumo koeficiento.</a:t>
            </a:r>
          </a:p>
        </p:txBody>
      </p:sp>
    </p:spTree>
    <p:extLst>
      <p:ext uri="{BB962C8B-B14F-4D97-AF65-F5344CB8AC3E}">
        <p14:creationId xmlns:p14="http://schemas.microsoft.com/office/powerpoint/2010/main" val="12547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34845" y="1603990"/>
            <a:ext cx="10515600" cy="6601732"/>
          </a:xfrm>
        </p:spPr>
        <p:txBody>
          <a:bodyPr>
            <a:normAutofit/>
          </a:bodyPr>
          <a:lstStyle/>
          <a:p>
            <a:r>
              <a:rPr lang="lt-LT" dirty="0" smtClean="0"/>
              <a:t>Pavyzdžiui</a:t>
            </a:r>
            <a:r>
              <a:rPr lang="lt-LT" dirty="0"/>
              <a:t>,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suskaičiuokime</a:t>
            </a:r>
            <a:r>
              <a:rPr lang="lt-LT" dirty="0"/>
              <a:t>, kiek per dieną reikės kalorijų lengvą fizinį darbą dirbančiai (aktyvumo koeficientas – 1,375) </a:t>
            </a:r>
            <a:r>
              <a:rPr lang="lt-LT" dirty="0" smtClean="0"/>
              <a:t>18</a:t>
            </a:r>
            <a:r>
              <a:rPr lang="lt-LT" dirty="0" smtClean="0"/>
              <a:t> </a:t>
            </a:r>
            <a:r>
              <a:rPr lang="lt-LT" dirty="0"/>
              <a:t>metų </a:t>
            </a:r>
            <a:r>
              <a:rPr lang="lt-LT" dirty="0" smtClean="0"/>
              <a:t>merginai</a:t>
            </a:r>
            <a:r>
              <a:rPr lang="lt-LT" dirty="0" smtClean="0"/>
              <a:t>, </a:t>
            </a:r>
            <a:r>
              <a:rPr lang="lt-LT" dirty="0"/>
              <a:t>kurios ūgis – </a:t>
            </a:r>
            <a:r>
              <a:rPr lang="lt-LT" dirty="0" smtClean="0"/>
              <a:t>165 </a:t>
            </a:r>
            <a:r>
              <a:rPr lang="lt-LT" dirty="0"/>
              <a:t>cm, o svoris – 60 </a:t>
            </a:r>
            <a:r>
              <a:rPr lang="lt-LT" dirty="0" smtClean="0"/>
              <a:t>kilogramų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04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8224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SPRENDIMAS: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655,0955 </a:t>
            </a:r>
            <a:r>
              <a:rPr lang="lt-LT" dirty="0"/>
              <a:t>+ (9,5634 padauginti iš </a:t>
            </a:r>
            <a:r>
              <a:rPr lang="lt-LT" dirty="0" smtClean="0"/>
              <a:t>60) </a:t>
            </a:r>
            <a:r>
              <a:rPr lang="lt-LT" dirty="0"/>
              <a:t>+ (1,85 padauginti iš </a:t>
            </a:r>
            <a:r>
              <a:rPr lang="lt-LT" dirty="0" smtClean="0"/>
              <a:t>165) </a:t>
            </a:r>
            <a:r>
              <a:rPr lang="lt-LT" dirty="0"/>
              <a:t>– (4,68 padauginti iš </a:t>
            </a:r>
            <a:r>
              <a:rPr lang="lt-LT" dirty="0" smtClean="0"/>
              <a:t>18) </a:t>
            </a:r>
            <a:r>
              <a:rPr lang="lt-LT" dirty="0"/>
              <a:t>= </a:t>
            </a:r>
            <a:r>
              <a:rPr lang="lt-LT" dirty="0" smtClean="0"/>
              <a:t>1449,9095.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>Dabar gautą skaičių padauginkime iš aktyvumo koeficiento: </a:t>
            </a:r>
            <a:r>
              <a:rPr lang="lt-LT" dirty="0" smtClean="0"/>
              <a:t>1449,9095 </a:t>
            </a:r>
            <a:r>
              <a:rPr lang="lt-LT" dirty="0"/>
              <a:t>padauginame iš 1,375 = </a:t>
            </a:r>
            <a:r>
              <a:rPr lang="lt-LT" dirty="0" smtClean="0"/>
              <a:t>1994 </a:t>
            </a:r>
            <a:r>
              <a:rPr lang="lt-LT" dirty="0"/>
              <a:t>(suapvalinus).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153265"/>
            <a:ext cx="10515600" cy="3603101"/>
          </a:xfrm>
        </p:spPr>
        <p:txBody>
          <a:bodyPr>
            <a:normAutofit/>
          </a:bodyPr>
          <a:lstStyle/>
          <a:p>
            <a:r>
              <a:rPr lang="lt-LT" dirty="0"/>
              <a:t>Taigi, pagal </a:t>
            </a:r>
            <a:r>
              <a:rPr lang="lt-LT" dirty="0" err="1"/>
              <a:t>Harriso</a:t>
            </a:r>
            <a:r>
              <a:rPr lang="lt-LT" dirty="0"/>
              <a:t> </a:t>
            </a:r>
            <a:r>
              <a:rPr lang="lt-LT" dirty="0" err="1"/>
              <a:t>Benedicto</a:t>
            </a:r>
            <a:r>
              <a:rPr lang="lt-LT" dirty="0"/>
              <a:t> formulę, ši </a:t>
            </a:r>
            <a:r>
              <a:rPr lang="lt-LT" dirty="0" smtClean="0"/>
              <a:t>mergina </a:t>
            </a:r>
            <a:r>
              <a:rPr lang="lt-LT" dirty="0"/>
              <a:t>turėtų suvartoti vidutiniškai </a:t>
            </a:r>
            <a:r>
              <a:rPr lang="lt-LT" dirty="0" smtClean="0"/>
              <a:t>1994 </a:t>
            </a:r>
            <a:r>
              <a:rPr lang="lt-LT" dirty="0"/>
              <a:t>kcal per dieną.</a:t>
            </a:r>
          </a:p>
        </p:txBody>
      </p:sp>
    </p:spTree>
    <p:extLst>
      <p:ext uri="{BB962C8B-B14F-4D97-AF65-F5344CB8AC3E}">
        <p14:creationId xmlns:p14="http://schemas.microsoft.com/office/powerpoint/2010/main" val="8662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62664" y="147483"/>
            <a:ext cx="10515600" cy="172064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Užduotis</a:t>
            </a:r>
            <a:br>
              <a:rPr lang="lt-LT" dirty="0" smtClean="0"/>
            </a:br>
            <a:r>
              <a:rPr lang="lt-LT" dirty="0" smtClean="0"/>
              <a:t>Pasigaminti skanius ir sveikus pietus, nusifotografuoti ir paskaičiuoti kalorijų kiekį. Nuotraukas siųskite į </a:t>
            </a:r>
            <a:r>
              <a:rPr lang="lt-LT" dirty="0" err="1" smtClean="0"/>
              <a:t>Teams</a:t>
            </a:r>
            <a:r>
              <a:rPr lang="lt-LT" dirty="0" smtClean="0"/>
              <a:t> aplinką</a:t>
            </a:r>
            <a:endParaRPr lang="lt-LT" dirty="0"/>
          </a:p>
        </p:txBody>
      </p:sp>
      <p:pic>
        <p:nvPicPr>
          <p:cNvPr id="6146" name="Picture 2" descr="Pietūs darbe: 4 sotūs ir greitai pagaminami patiekalai - DELFI Mais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04" y="2662646"/>
            <a:ext cx="5802586" cy="3865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20065" y="902109"/>
            <a:ext cx="9601200" cy="1485900"/>
          </a:xfrm>
        </p:spPr>
        <p:txBody>
          <a:bodyPr/>
          <a:lstStyle/>
          <a:p>
            <a:r>
              <a:rPr lang="lt-LT" dirty="0" smtClean="0"/>
              <a:t>Skaniai ir sveikai pietaukite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02" y="2300748"/>
            <a:ext cx="11248441" cy="35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14058" y="1497802"/>
            <a:ext cx="5229426" cy="522577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Ši pamoka skirta </a:t>
            </a:r>
            <a:r>
              <a:rPr lang="lt-LT" dirty="0"/>
              <a:t>ne tam, kad paskatintume jus pradėti liguistai skaičiuoti kiekvieną suvalgytą kaloriją ir nervingai drebėti iš baimės priaugti svorio. </a:t>
            </a:r>
          </a:p>
        </p:txBody>
      </p:sp>
      <p:pic>
        <p:nvPicPr>
          <p:cNvPr id="1030" name="Picture 6" descr="Naujausi sveikos mitybos piramidės principai: didžiausią dėmesį skirkite  vienai produktų rūšiai - DELFI Mais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84" y="1907457"/>
            <a:ext cx="5103325" cy="3897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96961" y="2252919"/>
            <a:ext cx="10515600" cy="5722166"/>
          </a:xfrm>
        </p:spPr>
        <p:txBody>
          <a:bodyPr>
            <a:normAutofit/>
          </a:bodyPr>
          <a:lstStyle/>
          <a:p>
            <a:r>
              <a:rPr lang="lt-LT" dirty="0"/>
              <a:t>Šią informaciją priimkite lanksčiai. Maitintis sveikai – tai visų pirma valgyti sąmoningai ir išmintingai.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61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2826" y="365125"/>
            <a:ext cx="9812593" cy="6253389"/>
          </a:xfrm>
          <a:ln>
            <a:noFill/>
          </a:ln>
        </p:spPr>
        <p:txBody>
          <a:bodyPr>
            <a:normAutofit/>
          </a:bodyPr>
          <a:lstStyle/>
          <a:p>
            <a:r>
              <a:rPr lang="lt-LT" dirty="0"/>
              <a:t>Tikriausiai ne </a:t>
            </a:r>
            <a:r>
              <a:rPr lang="lt-LT" dirty="0" smtClean="0"/>
              <a:t>vienam </a:t>
            </a:r>
            <a:r>
              <a:rPr lang="lt-LT" dirty="0"/>
              <a:t>kilo </a:t>
            </a:r>
            <a:r>
              <a:rPr lang="lt-LT" dirty="0" smtClean="0"/>
              <a:t>klausimas:</a:t>
            </a:r>
            <a:br>
              <a:rPr lang="lt-LT" dirty="0" smtClean="0"/>
            </a:br>
            <a:r>
              <a:rPr lang="lt-LT" dirty="0" smtClean="0"/>
              <a:t>kiek kalorijų </a:t>
            </a:r>
            <a:r>
              <a:rPr lang="lt-LT" dirty="0"/>
              <a:t>reikėtų suvartoti per dieną, kad </a:t>
            </a:r>
            <a:r>
              <a:rPr lang="lt-LT" dirty="0" smtClean="0"/>
              <a:t>būtų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		 	   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         </a:t>
            </a:r>
            <a:r>
              <a:rPr lang="lt-LT" dirty="0" smtClean="0"/>
              <a:t>Vieno </a:t>
            </a:r>
            <a:r>
              <a:rPr lang="lt-LT" dirty="0"/>
              <a:t>teisingo atsakymo </a:t>
            </a:r>
            <a:r>
              <a:rPr lang="lt-LT" dirty="0" smtClean="0"/>
              <a:t>nėra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pSp>
        <p:nvGrpSpPr>
          <p:cNvPr id="11" name="Grupė 10"/>
          <p:cNvGrpSpPr/>
          <p:nvPr/>
        </p:nvGrpSpPr>
        <p:grpSpPr>
          <a:xfrm>
            <a:off x="1333040" y="3993264"/>
            <a:ext cx="10187336" cy="827315"/>
            <a:chOff x="1387469" y="4443024"/>
            <a:chExt cx="10187336" cy="827315"/>
          </a:xfrm>
        </p:grpSpPr>
        <p:grpSp>
          <p:nvGrpSpPr>
            <p:cNvPr id="7" name="Grupė 6"/>
            <p:cNvGrpSpPr/>
            <p:nvPr/>
          </p:nvGrpSpPr>
          <p:grpSpPr>
            <a:xfrm>
              <a:off x="1387469" y="4443024"/>
              <a:ext cx="3317965" cy="827315"/>
              <a:chOff x="1805480" y="4455136"/>
              <a:chExt cx="3317965" cy="827315"/>
            </a:xfrm>
          </p:grpSpPr>
          <p:sp>
            <p:nvSpPr>
              <p:cNvPr id="5" name="Stačiakampis 4"/>
              <p:cNvSpPr/>
              <p:nvPr/>
            </p:nvSpPr>
            <p:spPr>
              <a:xfrm>
                <a:off x="1805480" y="4455136"/>
                <a:ext cx="3317965" cy="82731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65266" y="4519605"/>
                <a:ext cx="296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/>
                  <a:t>nei per daug</a:t>
                </a:r>
              </a:p>
            </p:txBody>
          </p:sp>
        </p:grpSp>
        <p:grpSp>
          <p:nvGrpSpPr>
            <p:cNvPr id="8" name="Grupė 7"/>
            <p:cNvGrpSpPr/>
            <p:nvPr/>
          </p:nvGrpSpPr>
          <p:grpSpPr>
            <a:xfrm>
              <a:off x="8256840" y="4443024"/>
              <a:ext cx="3317965" cy="827315"/>
              <a:chOff x="4150748" y="4455136"/>
              <a:chExt cx="3317965" cy="827315"/>
            </a:xfrm>
          </p:grpSpPr>
          <p:sp>
            <p:nvSpPr>
              <p:cNvPr id="9" name="Stačiakampis 8"/>
              <p:cNvSpPr/>
              <p:nvPr/>
            </p:nvSpPr>
            <p:spPr>
              <a:xfrm>
                <a:off x="4150748" y="4455136"/>
                <a:ext cx="3317965" cy="82731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02182" y="4457840"/>
                <a:ext cx="29609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/>
                  <a:t>nei per mažai</a:t>
                </a:r>
              </a:p>
            </p:txBody>
          </p:sp>
        </p:grpSp>
      </p:grpSp>
      <p:pic>
        <p:nvPicPr>
          <p:cNvPr id="3074" name="Picture 2" descr="Specializuota svarstyklių parduotuv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9" y="2064774"/>
            <a:ext cx="3001128" cy="300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81548" y="1111045"/>
            <a:ext cx="10272252" cy="5307172"/>
          </a:xfrm>
        </p:spPr>
        <p:txBody>
          <a:bodyPr>
            <a:normAutofit/>
          </a:bodyPr>
          <a:lstStyle/>
          <a:p>
            <a:r>
              <a:rPr lang="lt-LT" dirty="0" smtClean="0"/>
              <a:t>Kalorijų </a:t>
            </a:r>
            <a:r>
              <a:rPr lang="lt-LT" dirty="0"/>
              <a:t>skaičius priklauso nuo daugybės faktorių: amžiaus, svorio, ūgio, lyties, gyvenimo būdo ir pan.</a:t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Esama </a:t>
            </a:r>
            <a:r>
              <a:rPr lang="lt-LT" dirty="0"/>
              <a:t>įvairiausių formulių bei lentelių, kurios padeda nustatyti optimalų suvartojamų kalorijų paros skaičių. </a:t>
            </a:r>
          </a:p>
        </p:txBody>
      </p:sp>
    </p:spTree>
    <p:extLst>
      <p:ext uri="{BB962C8B-B14F-4D97-AF65-F5344CB8AC3E}">
        <p14:creationId xmlns:p14="http://schemas.microsoft.com/office/powerpoint/2010/main" val="3978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38794" y="2411639"/>
            <a:ext cx="10515600" cy="1325563"/>
          </a:xfrm>
        </p:spPr>
        <p:txBody>
          <a:bodyPr>
            <a:noAutofit/>
          </a:bodyPr>
          <a:lstStyle/>
          <a:p>
            <a:r>
              <a:rPr lang="lt-LT" dirty="0"/>
              <a:t>Viena žinomiausių – </a:t>
            </a:r>
            <a:r>
              <a:rPr lang="lt-LT" dirty="0" err="1"/>
              <a:t>Harriso</a:t>
            </a:r>
            <a:r>
              <a:rPr lang="lt-LT" dirty="0"/>
              <a:t> </a:t>
            </a:r>
            <a:r>
              <a:rPr lang="lt-LT" dirty="0" err="1"/>
              <a:t>Benedicto</a:t>
            </a:r>
            <a:r>
              <a:rPr lang="lt-LT" dirty="0"/>
              <a:t> formulė, sukurta dar praėjusio amžiaus pradžioje, bet populiari iki šiol.</a:t>
            </a:r>
          </a:p>
        </p:txBody>
      </p:sp>
    </p:spTree>
    <p:extLst>
      <p:ext uri="{BB962C8B-B14F-4D97-AF65-F5344CB8AC3E}">
        <p14:creationId xmlns:p14="http://schemas.microsoft.com/office/powerpoint/2010/main" val="27540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563329"/>
            <a:ext cx="10515600" cy="4811345"/>
          </a:xfrm>
        </p:spPr>
        <p:txBody>
          <a:bodyPr>
            <a:normAutofit/>
          </a:bodyPr>
          <a:lstStyle/>
          <a:p>
            <a:r>
              <a:rPr lang="lt-LT" b="1" dirty="0"/>
              <a:t>Kaip skaičiuoti?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>Pagal šią formulę paros energijos poreikis apskaičiuojamas pagrindinę energijos apykaitą padauginus iš fizinio aktyvumo koeficiento.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5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94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t-LT" u="sng" dirty="0"/>
              <a:t>Fizinio aktyvumo </a:t>
            </a:r>
            <a:r>
              <a:rPr lang="lt-LT" u="sng" dirty="0" smtClean="0"/>
              <a:t>koeficientas</a:t>
            </a:r>
            <a:br>
              <a:rPr lang="lt-LT" u="sng" dirty="0" smtClean="0"/>
            </a:br>
            <a:r>
              <a:rPr lang="lt-LT" dirty="0" smtClean="0"/>
              <a:t>Fizinio </a:t>
            </a:r>
            <a:r>
              <a:rPr lang="lt-LT" dirty="0"/>
              <a:t>aktyvumo koeficientą pasirinkite pagal savo dienos aktyvumo pobūdį</a:t>
            </a:r>
            <a:r>
              <a:rPr lang="lt-LT" dirty="0" smtClean="0"/>
              <a:t>.</a:t>
            </a:r>
            <a:br>
              <a:rPr lang="lt-LT" dirty="0" smtClean="0"/>
            </a:br>
            <a:r>
              <a:rPr lang="lt-LT" i="1" dirty="0" smtClean="0"/>
              <a:t>Minimalus </a:t>
            </a:r>
            <a:r>
              <a:rPr lang="lt-LT" i="1" dirty="0"/>
              <a:t>fizinis aktyvumas – 1,2.</a:t>
            </a:r>
            <a:r>
              <a:rPr lang="lt-LT" dirty="0"/>
              <a:t/>
            </a:r>
            <a:br>
              <a:rPr lang="lt-LT" dirty="0"/>
            </a:br>
            <a:r>
              <a:rPr lang="lt-LT" i="1" dirty="0"/>
              <a:t>Mažas aktyvumas arba lengvas darbas – 1,375.</a:t>
            </a:r>
            <a:br>
              <a:rPr lang="lt-LT" i="1" dirty="0"/>
            </a:br>
            <a:r>
              <a:rPr lang="lt-LT" i="1" dirty="0"/>
              <a:t>Vidutinis aktyvumas arba darbas – 1,55.</a:t>
            </a:r>
            <a:br>
              <a:rPr lang="lt-LT" i="1" dirty="0"/>
            </a:br>
            <a:r>
              <a:rPr lang="lt-LT" i="1" dirty="0"/>
              <a:t>Intensyvus aktyvumas arba sunkus darbas – 1,725.</a:t>
            </a:r>
            <a:br>
              <a:rPr lang="lt-LT" i="1" dirty="0"/>
            </a:br>
            <a:r>
              <a:rPr lang="lt-LT" i="1" dirty="0"/>
              <a:t>Labai intensyvus aktyvumas arba labai sunkus darbas – 1,9</a:t>
            </a:r>
            <a:r>
              <a:rPr lang="lt-LT" dirty="0"/>
              <a:t>.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989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TM10001105[[fn=Apkirpimas]]</Template>
  <TotalTime>119</TotalTime>
  <Words>150</Words>
  <Application>Microsoft Office PowerPoint</Application>
  <PresentationFormat>Plačiaekranė</PresentationFormat>
  <Paragraphs>21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0" baseType="lpstr">
      <vt:lpstr>Arial</vt:lpstr>
      <vt:lpstr>Franklin Gothic Book</vt:lpstr>
      <vt:lpstr>Crop</vt:lpstr>
      <vt:lpstr>„Pietų kovos“</vt:lpstr>
      <vt:lpstr>Skaniai ir sveikai pietaukite</vt:lpstr>
      <vt:lpstr>Ši pamoka skirta ne tam, kad paskatintume jus pradėti liguistai skaičiuoti kiekvieną suvalgytą kaloriją ir nervingai drebėti iš baimės priaugti svorio. </vt:lpstr>
      <vt:lpstr>Šią informaciją priimkite lanksčiai. Maitintis sveikai – tai visų pirma valgyti sąmoningai ir išmintingai. </vt:lpstr>
      <vt:lpstr>Tikriausiai ne vienam kilo klausimas: kiek kalorijų reikėtų suvartoti per dieną, kad būtų                        Vieno teisingo atsakymo nėra </vt:lpstr>
      <vt:lpstr>Kalorijų skaičius priklauso nuo daugybės faktorių: amžiaus, svorio, ūgio, lyties, gyvenimo būdo ir pan.   Esama įvairiausių formulių bei lentelių, kurios padeda nustatyti optimalų suvartojamų kalorijų paros skaičių. </vt:lpstr>
      <vt:lpstr>Viena žinomiausių – Harriso Benedicto formulė, sukurta dar praėjusio amžiaus pradžioje, bet populiari iki šiol.</vt:lpstr>
      <vt:lpstr>Kaip skaičiuoti? Pagal šią formulę paros energijos poreikis apskaičiuojamas pagrindinę energijos apykaitą padauginus iš fizinio aktyvumo koeficiento. </vt:lpstr>
      <vt:lpstr>Fizinio aktyvumo koeficientas Fizinio aktyvumo koeficientą pasirinkite pagal savo dienos aktyvumo pobūdį. Minimalus fizinis aktyvumas – 1,2. Mažas aktyvumas arba lengvas darbas – 1,375. Vidutinis aktyvumas arba darbas – 1,55. Intensyvus aktyvumas arba sunkus darbas – 1,725. Labai intensyvus aktyvumas arba labai sunkus darbas – 1,9. </vt:lpstr>
      <vt:lpstr>O dabar pasitelkime  matematinius gebėjimus ir skaičiuotuvą.      </vt:lpstr>
      <vt:lpstr>Formulė vaikinams   = 66,4730 + 13,7516 *kūno svoris (kg) + 5,0033*ūgis (cm) – 6,7550*amžius </vt:lpstr>
      <vt:lpstr>Formulė merginoms   = 655,0955 + 9,5634 *kūno svoris (kg) + 1,8496*ūgis (cm) – 4,6756 *amžius</vt:lpstr>
      <vt:lpstr>Gautą skaičių dauginame iš aktyvumo koeficiento.</vt:lpstr>
      <vt:lpstr>Pavyzdžiui,  suskaičiuokime, kiek per dieną reikės kalorijų lengvą fizinį darbą dirbančiai (aktyvumo koeficientas – 1,375) 18 metų merginai, kurios ūgis – 165 cm, o svoris – 60 kilogramų</vt:lpstr>
      <vt:lpstr>SPRENDIMAS:  655,0955 + (9,5634 padauginti iš 60) + (1,85 padauginti iš 165) – (4,68 padauginti iš 18) = 1449,9095. Dabar gautą skaičių padauginkime iš aktyvumo koeficiento: 1449,9095 padauginame iš 1,375 = 1994 (suapvalinus). </vt:lpstr>
      <vt:lpstr>Taigi, pagal Harriso Benedicto formulę, ši mergina turėtų suvartoti vidutiniškai 1994 kcal per dieną.</vt:lpstr>
      <vt:lpstr>Užduotis Pasigaminti skanius ir sveikus pietus, nusifotografuoti ir paskaičiuoti kalorijų kiekį. Nuotraukas siųskite į Teams aplinką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Kalorijų skaičiuoklė vyrams ir moterims pagal svorį, ūgį ir amžių </dc:title>
  <dc:creator>Nuotolinis</dc:creator>
  <cp:lastModifiedBy>Nuotolinis</cp:lastModifiedBy>
  <cp:revision>24</cp:revision>
  <dcterms:created xsi:type="dcterms:W3CDTF">2021-02-24T21:44:27Z</dcterms:created>
  <dcterms:modified xsi:type="dcterms:W3CDTF">2021-02-28T10:00:35Z</dcterms:modified>
</cp:coreProperties>
</file>