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68" r:id="rId3"/>
    <p:sldId id="270" r:id="rId4"/>
    <p:sldId id="271" r:id="rId5"/>
    <p:sldId id="272" r:id="rId6"/>
    <p:sldId id="273" r:id="rId7"/>
    <p:sldId id="274" r:id="rId8"/>
    <p:sldId id="265" r:id="rId9"/>
    <p:sldId id="262" r:id="rId10"/>
    <p:sldId id="260" r:id="rId11"/>
    <p:sldId id="264" r:id="rId12"/>
    <p:sldId id="277" r:id="rId13"/>
    <p:sldId id="276" r:id="rId14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35EBE21-EFA2-4191-B582-A843D59E9043}" type="datetimeFigureOut">
              <a:rPr lang="lt-LT" smtClean="0"/>
              <a:t>2021-03-13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E4B5C99-B0C6-423A-A57D-050A46827A5F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003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BE21-EFA2-4191-B582-A843D59E9043}" type="datetimeFigureOut">
              <a:rPr lang="lt-LT" smtClean="0"/>
              <a:t>2021-03-13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5C99-B0C6-423A-A57D-050A46827A5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6805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BE21-EFA2-4191-B582-A843D59E9043}" type="datetimeFigureOut">
              <a:rPr lang="lt-LT" smtClean="0"/>
              <a:t>2021-03-13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5C99-B0C6-423A-A57D-050A46827A5F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981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BE21-EFA2-4191-B582-A843D59E9043}" type="datetimeFigureOut">
              <a:rPr lang="lt-LT" smtClean="0"/>
              <a:t>2021-03-13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5C99-B0C6-423A-A57D-050A46827A5F}" type="slidenum">
              <a:rPr lang="lt-LT" smtClean="0"/>
              <a:t>‹#›</a:t>
            </a:fld>
            <a:endParaRPr lang="lt-L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073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BE21-EFA2-4191-B582-A843D59E9043}" type="datetimeFigureOut">
              <a:rPr lang="lt-LT" smtClean="0"/>
              <a:t>2021-03-13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5C99-B0C6-423A-A57D-050A46827A5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8734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BE21-EFA2-4191-B582-A843D59E9043}" type="datetimeFigureOut">
              <a:rPr lang="lt-LT" smtClean="0"/>
              <a:t>2021-03-13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5C99-B0C6-423A-A57D-050A46827A5F}" type="slidenum">
              <a:rPr lang="lt-LT" smtClean="0"/>
              <a:t>‹#›</a:t>
            </a:fld>
            <a:endParaRPr lang="lt-L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348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BE21-EFA2-4191-B582-A843D59E9043}" type="datetimeFigureOut">
              <a:rPr lang="lt-LT" smtClean="0"/>
              <a:t>2021-03-13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5C99-B0C6-423A-A57D-050A46827A5F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961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BE21-EFA2-4191-B582-A843D59E9043}" type="datetimeFigureOut">
              <a:rPr lang="lt-LT" smtClean="0"/>
              <a:t>2021-03-13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5C99-B0C6-423A-A57D-050A46827A5F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10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BE21-EFA2-4191-B582-A843D59E9043}" type="datetimeFigureOut">
              <a:rPr lang="lt-LT" smtClean="0"/>
              <a:t>2021-03-13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5C99-B0C6-423A-A57D-050A46827A5F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04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BE21-EFA2-4191-B582-A843D59E9043}" type="datetimeFigureOut">
              <a:rPr lang="lt-LT" smtClean="0"/>
              <a:t>2021-03-13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5C99-B0C6-423A-A57D-050A46827A5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9326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BE21-EFA2-4191-B582-A843D59E9043}" type="datetimeFigureOut">
              <a:rPr lang="lt-LT" smtClean="0"/>
              <a:t>2021-03-13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5C99-B0C6-423A-A57D-050A46827A5F}" type="slidenum">
              <a:rPr lang="lt-LT" smtClean="0"/>
              <a:t>‹#›</a:t>
            </a:fld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936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BE21-EFA2-4191-B582-A843D59E9043}" type="datetimeFigureOut">
              <a:rPr lang="lt-LT" smtClean="0"/>
              <a:t>2021-03-13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5C99-B0C6-423A-A57D-050A46827A5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81898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BE21-EFA2-4191-B582-A843D59E9043}" type="datetimeFigureOut">
              <a:rPr lang="lt-LT" smtClean="0"/>
              <a:t>2021-03-13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5C99-B0C6-423A-A57D-050A46827A5F}" type="slidenum">
              <a:rPr lang="lt-LT" smtClean="0"/>
              <a:t>‹#›</a:t>
            </a:fld>
            <a:endParaRPr lang="lt-L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20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BE21-EFA2-4191-B582-A843D59E9043}" type="datetimeFigureOut">
              <a:rPr lang="lt-LT" smtClean="0"/>
              <a:t>2021-03-13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5C99-B0C6-423A-A57D-050A46827A5F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14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BE21-EFA2-4191-B582-A843D59E9043}" type="datetimeFigureOut">
              <a:rPr lang="lt-LT" smtClean="0"/>
              <a:t>2021-03-13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5C99-B0C6-423A-A57D-050A46827A5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46958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BE21-EFA2-4191-B582-A843D59E9043}" type="datetimeFigureOut">
              <a:rPr lang="lt-LT" smtClean="0"/>
              <a:t>2021-03-13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5C99-B0C6-423A-A57D-050A46827A5F}" type="slidenum">
              <a:rPr lang="lt-LT" smtClean="0"/>
              <a:t>‹#›</a:t>
            </a:fld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825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BE21-EFA2-4191-B582-A843D59E9043}" type="datetimeFigureOut">
              <a:rPr lang="lt-LT" smtClean="0"/>
              <a:t>2021-03-13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5C99-B0C6-423A-A57D-050A46827A5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4614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5EBE21-EFA2-4191-B582-A843D59E9043}" type="datetimeFigureOut">
              <a:rPr lang="lt-LT" smtClean="0"/>
              <a:t>2021-03-13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4B5C99-B0C6-423A-A57D-050A46827A5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4840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oyyXC5IzE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775062" y="1453288"/>
            <a:ext cx="10302240" cy="288358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lt-LT" dirty="0" smtClean="0"/>
              <a:t>Aukso pjūvis  </a:t>
            </a:r>
            <a:br>
              <a:rPr lang="lt-LT" dirty="0" smtClean="0"/>
            </a:br>
            <a:r>
              <a:rPr lang="lt-LT" dirty="0" smtClean="0"/>
              <a:t>(Dieviškoji proporcija)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5189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743" y="409303"/>
            <a:ext cx="8229600" cy="13414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dirty="0"/>
              <a:t>Leonard</a:t>
            </a:r>
            <a:r>
              <a:rPr lang="lt-LT" sz="4000" dirty="0"/>
              <a:t>o</a:t>
            </a:r>
            <a:r>
              <a:rPr lang="en-US" sz="4000" dirty="0"/>
              <a:t> da </a:t>
            </a:r>
            <a:r>
              <a:rPr lang="en-US" sz="4000" dirty="0" err="1"/>
              <a:t>Vinči</a:t>
            </a:r>
            <a:r>
              <a:rPr lang="lt-LT" sz="4000" dirty="0"/>
              <a:t>o darbai</a:t>
            </a:r>
            <a:endParaRPr lang="ru-RU" sz="4000" dirty="0"/>
          </a:p>
        </p:txBody>
      </p:sp>
      <p:pic>
        <p:nvPicPr>
          <p:cNvPr id="1026" name="Picture 2" descr="C:\Users\Кристина\Desktop\Кристина\65980037_fi_madon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5189" y="1579564"/>
            <a:ext cx="3095625" cy="4581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027" name="Picture 3" descr="C:\Users\Кристина\Desktop\Кристина\22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6726" y="1579564"/>
            <a:ext cx="4506913" cy="4581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46243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31125" y="419100"/>
            <a:ext cx="8229600" cy="1143000"/>
          </a:xfrm>
        </p:spPr>
        <p:txBody>
          <a:bodyPr/>
          <a:lstStyle/>
          <a:p>
            <a:r>
              <a:rPr lang="lt-LT" altLang="lt-LT" dirty="0" smtClean="0"/>
              <a:t>Aukso pjūvio pavyzdžiai gamtoje</a:t>
            </a:r>
            <a:endParaRPr lang="en-US" altLang="lt-LT" dirty="0" smtClean="0"/>
          </a:p>
        </p:txBody>
      </p:sp>
      <p:pic>
        <p:nvPicPr>
          <p:cNvPr id="11267" name="Content Placeholder 3" descr="ear-spira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39595" y="1784169"/>
            <a:ext cx="2438400" cy="3657600"/>
          </a:xfrm>
        </p:spPr>
      </p:pic>
      <p:pic>
        <p:nvPicPr>
          <p:cNvPr id="11268" name="Picture 4" descr="ar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31" y="1338943"/>
            <a:ext cx="4293398" cy="133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moth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030" y="4358640"/>
            <a:ext cx="3627438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fing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86" y="3079024"/>
            <a:ext cx="3810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51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456508" y="3070952"/>
            <a:ext cx="10515600" cy="68244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The Golden Ratio &amp; Fibonacci Numbers: Fact versus Fiction - YouTube</a:t>
            </a:r>
            <a:endParaRPr lang="lt-LT" dirty="0"/>
          </a:p>
        </p:txBody>
      </p:sp>
      <p:sp>
        <p:nvSpPr>
          <p:cNvPr id="4" name="Pavadinimas 1"/>
          <p:cNvSpPr txBox="1">
            <a:spLocks/>
          </p:cNvSpPr>
          <p:nvPr/>
        </p:nvSpPr>
        <p:spPr>
          <a:xfrm>
            <a:off x="3860444" y="119438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Verta pamatyti…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95994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4297838" y="676925"/>
            <a:ext cx="3237605" cy="1280890"/>
          </a:xfrm>
        </p:spPr>
        <p:txBody>
          <a:bodyPr>
            <a:normAutofit/>
          </a:bodyPr>
          <a:lstStyle/>
          <a:p>
            <a:r>
              <a:rPr lang="lt-LT" sz="4800" dirty="0"/>
              <a:t>U</a:t>
            </a:r>
            <a:r>
              <a:rPr lang="lt-LT" sz="4800" dirty="0" smtClean="0"/>
              <a:t>žduotis</a:t>
            </a:r>
            <a:endParaRPr lang="lt-LT" sz="4800" dirty="0"/>
          </a:p>
        </p:txBody>
      </p:sp>
      <p:sp>
        <p:nvSpPr>
          <p:cNvPr id="5" name="Pavadinimas 6"/>
          <p:cNvSpPr txBox="1">
            <a:spLocks/>
          </p:cNvSpPr>
          <p:nvPr/>
        </p:nvSpPr>
        <p:spPr>
          <a:xfrm>
            <a:off x="1276718" y="27688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Raskite dvi atkarpos dalis, kurias padalijus gautume skaičių Fi </a:t>
            </a:r>
            <a:r>
              <a:rPr lang="lt-LT" dirty="0" smtClean="0"/>
              <a:t>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1295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042149" y="263665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lt-LT" sz="4800" dirty="0" smtClean="0"/>
              <a:t>Šiandien mes </a:t>
            </a:r>
            <a:r>
              <a:rPr lang="lt-LT" sz="4800" dirty="0" smtClean="0"/>
              <a:t>susipa</a:t>
            </a:r>
            <a:r>
              <a:rPr lang="lt-LT" sz="4800" dirty="0"/>
              <a:t>ž</a:t>
            </a:r>
            <a:r>
              <a:rPr lang="lt-LT" sz="4800" dirty="0" smtClean="0"/>
              <a:t>insime </a:t>
            </a:r>
            <a:r>
              <a:rPr lang="lt-LT" sz="4800" dirty="0" smtClean="0"/>
              <a:t>su </a:t>
            </a:r>
            <a:r>
              <a:rPr lang="lt-LT" sz="4800" dirty="0" smtClean="0"/>
              <a:t>Aukso pjūviu arba Dieviškąja proporcija</a:t>
            </a:r>
            <a:endParaRPr lang="lt-LT" sz="4800" dirty="0"/>
          </a:p>
        </p:txBody>
      </p:sp>
    </p:spTree>
    <p:extLst>
      <p:ext uri="{BB962C8B-B14F-4D97-AF65-F5344CB8AC3E}">
        <p14:creationId xmlns:p14="http://schemas.microsoft.com/office/powerpoint/2010/main" val="382653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599044" y="1434595"/>
            <a:ext cx="8915400" cy="1130709"/>
          </a:xfrm>
        </p:spPr>
        <p:txBody>
          <a:bodyPr/>
          <a:lstStyle/>
          <a:p>
            <a:pPr marL="0" indent="0">
              <a:buNone/>
            </a:pPr>
            <a:r>
              <a:rPr lang="lt-LT" sz="4800" dirty="0" err="1"/>
              <a:t>Fibonači</a:t>
            </a:r>
            <a:r>
              <a:rPr lang="lt-LT" sz="4800" dirty="0"/>
              <a:t> skaičių seka</a:t>
            </a:r>
          </a:p>
          <a:p>
            <a:endParaRPr lang="lt-LT" dirty="0"/>
          </a:p>
        </p:txBody>
      </p:sp>
      <p:sp>
        <p:nvSpPr>
          <p:cNvPr id="4" name="Pavadinimas 1"/>
          <p:cNvSpPr txBox="1">
            <a:spLocks/>
          </p:cNvSpPr>
          <p:nvPr/>
        </p:nvSpPr>
        <p:spPr>
          <a:xfrm>
            <a:off x="913775" y="2929098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lt-LT" sz="5400" dirty="0" smtClean="0">
                <a:solidFill>
                  <a:srgbClr val="FF0000"/>
                </a:solidFill>
              </a:rPr>
              <a:t>0, 1, 1, 2, 3, 5, 8, 13, 21, 34, 55, ...</a:t>
            </a:r>
            <a:endParaRPr lang="lt-LT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295402" y="787999"/>
            <a:ext cx="9601196" cy="1303867"/>
          </a:xfrm>
        </p:spPr>
        <p:txBody>
          <a:bodyPr/>
          <a:lstStyle/>
          <a:p>
            <a:r>
              <a:rPr lang="lt-LT" dirty="0" smtClean="0"/>
              <a:t>Nagrinėkime šios sekos skaičių santykius</a:t>
            </a:r>
            <a:endParaRPr lang="lt-LT" dirty="0"/>
          </a:p>
        </p:txBody>
      </p:sp>
      <p:sp>
        <p:nvSpPr>
          <p:cNvPr id="6" name="Pavadinimas 1"/>
          <p:cNvSpPr txBox="1">
            <a:spLocks/>
          </p:cNvSpPr>
          <p:nvPr/>
        </p:nvSpPr>
        <p:spPr>
          <a:xfrm>
            <a:off x="913774" y="129377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lt-LT" sz="5400" dirty="0" smtClean="0">
                <a:solidFill>
                  <a:srgbClr val="FF0000"/>
                </a:solidFill>
              </a:rPr>
              <a:t>0, 1, 1, 2, 3, 5, 8, 13, 21, 34, 55, ...</a:t>
            </a:r>
            <a:endParaRPr lang="lt-LT" sz="5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5439" y="2783562"/>
            <a:ext cx="89611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/>
              <a:t>5/3 = 1,6667...</a:t>
            </a:r>
          </a:p>
          <a:p>
            <a:endParaRPr lang="lt-LT" sz="2400" dirty="0" smtClean="0"/>
          </a:p>
          <a:p>
            <a:r>
              <a:rPr lang="lt-LT" sz="2400" dirty="0" smtClean="0"/>
              <a:t>	21/13 = 1,6153...</a:t>
            </a:r>
          </a:p>
          <a:p>
            <a:endParaRPr lang="lt-LT" sz="2400" dirty="0"/>
          </a:p>
          <a:p>
            <a:r>
              <a:rPr lang="lt-LT" sz="2400" dirty="0" smtClean="0"/>
              <a:t>		55/34 = 1,6176...</a:t>
            </a:r>
          </a:p>
          <a:p>
            <a:endParaRPr lang="lt-LT" sz="2400" dirty="0"/>
          </a:p>
          <a:p>
            <a:r>
              <a:rPr lang="lt-LT" sz="2400" dirty="0" smtClean="0"/>
              <a:t>			144/89 =1,6179...</a:t>
            </a:r>
          </a:p>
          <a:p>
            <a:endParaRPr lang="lt-LT" sz="2400" dirty="0"/>
          </a:p>
          <a:p>
            <a:r>
              <a:rPr lang="lt-LT" sz="2400" dirty="0" smtClean="0"/>
              <a:t>				6765/4181 =1,6180...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199571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Aukso </a:t>
            </a:r>
            <a:r>
              <a:rPr lang="lt-LT" dirty="0" smtClean="0"/>
              <a:t>pjūvis </a:t>
            </a:r>
            <a:r>
              <a:rPr lang="lt-LT" dirty="0"/>
              <a:t>arba </a:t>
            </a:r>
            <a:r>
              <a:rPr lang="lt-LT" dirty="0" smtClean="0"/>
              <a:t>Dieviškoji proporcija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295402" y="2983865"/>
            <a:ext cx="10515600" cy="1335586"/>
          </a:xfrm>
        </p:spPr>
        <p:txBody>
          <a:bodyPr>
            <a:normAutofit/>
          </a:bodyPr>
          <a:lstStyle/>
          <a:p>
            <a:r>
              <a:rPr lang="lt-LT" sz="2800" dirty="0" smtClean="0"/>
              <a:t>Matematikoje žinomas kaip skaičius Fi</a:t>
            </a:r>
          </a:p>
          <a:p>
            <a:r>
              <a:rPr lang="lt-LT" sz="2800" dirty="0" smtClean="0"/>
              <a:t>Atrado amerikiečių matematikas Markas Baras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319221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Kaip gaunamas skaičius Fi?</a:t>
            </a:r>
            <a:endParaRPr lang="lt-LT" dirty="0"/>
          </a:p>
        </p:txBody>
      </p:sp>
      <p:pic>
        <p:nvPicPr>
          <p:cNvPr id="4" name="Picture 2" descr="C:\Users\Кристина\Desktop\Кристина\1310136036_gol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817603" y="2416627"/>
            <a:ext cx="6732730" cy="353949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7673425" y="3108106"/>
            <a:ext cx="3570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/>
              <a:t>Fi - </a:t>
            </a:r>
            <a:r>
              <a:rPr lang="en-US" sz="2400" dirty="0" err="1" smtClean="0"/>
              <a:t>atkarpos</a:t>
            </a:r>
            <a:r>
              <a:rPr lang="en-US" sz="2400" dirty="0" smtClean="0"/>
              <a:t> </a:t>
            </a:r>
            <a:r>
              <a:rPr lang="en-US" sz="2400" dirty="0" err="1" smtClean="0"/>
              <a:t>dalyba</a:t>
            </a:r>
            <a:r>
              <a:rPr lang="en-US" sz="2400" dirty="0" smtClean="0"/>
              <a:t> į dvi </a:t>
            </a:r>
            <a:r>
              <a:rPr lang="en-US" sz="2400" dirty="0" err="1" smtClean="0"/>
              <a:t>dalis</a:t>
            </a:r>
            <a:r>
              <a:rPr lang="en-US" sz="2400" dirty="0" smtClean="0"/>
              <a:t> </a:t>
            </a:r>
            <a:r>
              <a:rPr lang="en-US" sz="2400" dirty="0" err="1" smtClean="0"/>
              <a:t>taip</a:t>
            </a:r>
            <a:r>
              <a:rPr lang="en-US" sz="2400" dirty="0" smtClean="0"/>
              <a:t>, </a:t>
            </a:r>
            <a:r>
              <a:rPr lang="en-US" sz="2400" dirty="0" err="1" smtClean="0"/>
              <a:t>kad</a:t>
            </a:r>
            <a:r>
              <a:rPr lang="en-US" sz="2400" dirty="0" smtClean="0"/>
              <a:t> </a:t>
            </a:r>
            <a:r>
              <a:rPr lang="en-US" sz="2400" dirty="0" err="1" smtClean="0"/>
              <a:t>didesniosios</a:t>
            </a:r>
            <a:r>
              <a:rPr lang="en-US" sz="2400" dirty="0" smtClean="0"/>
              <a:t> </a:t>
            </a:r>
            <a:r>
              <a:rPr lang="en-US" sz="2400" dirty="0" err="1" smtClean="0"/>
              <a:t>ir</a:t>
            </a:r>
            <a:r>
              <a:rPr lang="en-US" sz="2400" dirty="0" smtClean="0"/>
              <a:t> </a:t>
            </a:r>
            <a:r>
              <a:rPr lang="en-US" sz="2400" dirty="0" err="1" smtClean="0"/>
              <a:t>mažesniosios</a:t>
            </a:r>
            <a:r>
              <a:rPr lang="en-US" sz="2400" dirty="0" smtClean="0"/>
              <a:t> </a:t>
            </a:r>
            <a:r>
              <a:rPr lang="en-US" sz="2400" dirty="0" err="1" smtClean="0"/>
              <a:t>dalių</a:t>
            </a:r>
            <a:r>
              <a:rPr lang="en-US" sz="2400" dirty="0" smtClean="0"/>
              <a:t> </a:t>
            </a:r>
            <a:r>
              <a:rPr lang="en-US" sz="2400" dirty="0" err="1" smtClean="0"/>
              <a:t>santykis</a:t>
            </a:r>
            <a:r>
              <a:rPr lang="en-US" sz="2400" dirty="0" smtClean="0"/>
              <a:t> </a:t>
            </a:r>
            <a:r>
              <a:rPr lang="en-US" sz="2400" dirty="0" err="1" smtClean="0"/>
              <a:t>būtų</a:t>
            </a:r>
            <a:r>
              <a:rPr lang="en-US" sz="2400" dirty="0" smtClean="0"/>
              <a:t> </a:t>
            </a:r>
            <a:r>
              <a:rPr lang="en-US" sz="2400" dirty="0" err="1" smtClean="0"/>
              <a:t>lygus</a:t>
            </a:r>
            <a:r>
              <a:rPr lang="en-US" sz="2400" dirty="0" smtClean="0"/>
              <a:t> </a:t>
            </a:r>
            <a:r>
              <a:rPr lang="en-US" sz="2400" dirty="0" err="1" smtClean="0"/>
              <a:t>visos</a:t>
            </a:r>
            <a:r>
              <a:rPr lang="en-US" sz="2400" dirty="0" smtClean="0"/>
              <a:t> </a:t>
            </a:r>
            <a:r>
              <a:rPr lang="en-US" sz="2400" dirty="0" err="1" smtClean="0"/>
              <a:t>atkarpos</a:t>
            </a:r>
            <a:r>
              <a:rPr lang="en-US" sz="2400" dirty="0" smtClean="0"/>
              <a:t> </a:t>
            </a:r>
            <a:r>
              <a:rPr lang="en-US" sz="2400" dirty="0" err="1" smtClean="0"/>
              <a:t>ir</a:t>
            </a:r>
            <a:r>
              <a:rPr lang="en-US" sz="2400" dirty="0" smtClean="0"/>
              <a:t> </a:t>
            </a:r>
            <a:r>
              <a:rPr lang="en-US" sz="2400" dirty="0" err="1" smtClean="0"/>
              <a:t>didesniosios</a:t>
            </a:r>
            <a:r>
              <a:rPr lang="en-US" sz="2400" dirty="0" smtClean="0"/>
              <a:t> </a:t>
            </a:r>
            <a:r>
              <a:rPr lang="en-US" sz="2400" dirty="0" err="1" smtClean="0"/>
              <a:t>dalies</a:t>
            </a:r>
            <a:r>
              <a:rPr lang="en-US" sz="2400" dirty="0" smtClean="0"/>
              <a:t> </a:t>
            </a:r>
            <a:r>
              <a:rPr lang="en-US" sz="2400" dirty="0" err="1" smtClean="0"/>
              <a:t>santykiui</a:t>
            </a:r>
            <a:r>
              <a:rPr lang="en-US" sz="2400" dirty="0" smtClean="0"/>
              <a:t>.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162448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907869" y="2638063"/>
            <a:ext cx="10326188" cy="1254670"/>
          </a:xfrm>
        </p:spPr>
        <p:txBody>
          <a:bodyPr/>
          <a:lstStyle/>
          <a:p>
            <a:r>
              <a:rPr lang="lt-LT" dirty="0" smtClean="0"/>
              <a:t>Fi reikšmė yra 1,61803398874...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2527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/>
          <p:cNvSpPr>
            <a:spLocks noGrp="1"/>
          </p:cNvSpPr>
          <p:nvPr>
            <p:ph type="title"/>
          </p:nvPr>
        </p:nvSpPr>
        <p:spPr>
          <a:xfrm>
            <a:off x="1295402" y="572829"/>
            <a:ext cx="9601196" cy="1303867"/>
          </a:xfrm>
        </p:spPr>
        <p:txBody>
          <a:bodyPr/>
          <a:lstStyle/>
          <a:p>
            <a:r>
              <a:rPr lang="lt-LT" dirty="0" smtClean="0"/>
              <a:t>Aukso pjūvis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3" y="1995737"/>
            <a:ext cx="9601196" cy="390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ристина\Desktop\Кристина\gol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0088" y="2733675"/>
            <a:ext cx="3998912" cy="3278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051" name="Picture 3" descr="C:\Users\Кристина\Desktop\Кристина\parthenon-and-the-acropolis-landmark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0125" y="2733675"/>
            <a:ext cx="4127500" cy="3278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3183024" y="787945"/>
            <a:ext cx="6156877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 err="1">
                <a:solidFill>
                  <a:schemeClr val="tx2"/>
                </a:solidFill>
                <a:cs typeface="Arial" charset="0"/>
              </a:rPr>
              <a:t>Partenonas</a:t>
            </a:r>
            <a:r>
              <a:rPr lang="lt-LT" sz="4000" dirty="0">
                <a:solidFill>
                  <a:schemeClr val="tx2"/>
                </a:solidFill>
                <a:cs typeface="Arial" charset="0"/>
              </a:rPr>
              <a:t> – </a:t>
            </a:r>
          </a:p>
          <a:p>
            <a:pPr algn="ctr">
              <a:defRPr/>
            </a:pPr>
            <a:r>
              <a:rPr lang="lt-LT" sz="4000" dirty="0">
                <a:solidFill>
                  <a:schemeClr val="tx2"/>
                </a:solidFill>
                <a:cs typeface="Arial" charset="0"/>
              </a:rPr>
              <a:t>šventykla miesto deivei Atėnei</a:t>
            </a:r>
            <a:endParaRPr lang="ru-RU" sz="4000" dirty="0">
              <a:solidFill>
                <a:schemeClr val="tx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9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mtinė">
  <a:themeElements>
    <a:clrScheme name="Gamtinė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Gamtinė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amtinė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98</TotalTime>
  <Words>163</Words>
  <Application>Microsoft Office PowerPoint</Application>
  <PresentationFormat>Plačiaekranė</PresentationFormat>
  <Paragraphs>30</Paragraphs>
  <Slides>13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13</vt:i4>
      </vt:variant>
    </vt:vector>
  </HeadingPairs>
  <TitlesOfParts>
    <vt:vector size="16" baseType="lpstr">
      <vt:lpstr>Arial</vt:lpstr>
      <vt:lpstr>Garamond</vt:lpstr>
      <vt:lpstr>Gamtinė</vt:lpstr>
      <vt:lpstr>Aukso pjūvis   (Dieviškoji proporcija)</vt:lpstr>
      <vt:lpstr>Šiandien mes susipažinsime su Aukso pjūviu arba Dieviškąja proporcija</vt:lpstr>
      <vt:lpstr>„PowerPoint“ pateiktis</vt:lpstr>
      <vt:lpstr>Nagrinėkime šios sekos skaičių santykius</vt:lpstr>
      <vt:lpstr>Aukso pjūvis arba Dieviškoji proporcija</vt:lpstr>
      <vt:lpstr>Kaip gaunamas skaičius Fi?</vt:lpstr>
      <vt:lpstr>Fi reikšmė yra 1,61803398874...</vt:lpstr>
      <vt:lpstr>Aukso pjūvis</vt:lpstr>
      <vt:lpstr>„PowerPoint“ pateiktis</vt:lpstr>
      <vt:lpstr>Leonardo da Vinčio darbai</vt:lpstr>
      <vt:lpstr>Aukso pjūvio pavyzdžiai gamtoje</vt:lpstr>
      <vt:lpstr>„PowerPoint“ pateiktis</vt:lpstr>
      <vt:lpstr>Užduotis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Nuotolinis</dc:creator>
  <cp:lastModifiedBy>Nuotolinis</cp:lastModifiedBy>
  <cp:revision>14</cp:revision>
  <dcterms:created xsi:type="dcterms:W3CDTF">2021-03-13T14:37:46Z</dcterms:created>
  <dcterms:modified xsi:type="dcterms:W3CDTF">2021-03-13T16:16:36Z</dcterms:modified>
</cp:coreProperties>
</file>