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2" r:id="rId17"/>
    <p:sldId id="271" r:id="rId18"/>
    <p:sldId id="274" r:id="rId19"/>
    <p:sldId id="273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/>
              <a:t>Spustelėję redag. ruoš. teksto stilių</a:t>
            </a:r>
          </a:p>
          <a:p>
            <a:pPr lvl="1" eaLnBrk="1" latinLnBrk="0" hangingPunct="1"/>
            <a:r>
              <a:rPr kumimoji="0" lang="lt-LT"/>
              <a:t>Antras lygmuo</a:t>
            </a:r>
          </a:p>
          <a:p>
            <a:pPr lvl="2" eaLnBrk="1" latinLnBrk="0" hangingPunct="1"/>
            <a:r>
              <a:rPr kumimoji="0" lang="lt-LT"/>
              <a:t>Trečias lygmuo</a:t>
            </a:r>
          </a:p>
          <a:p>
            <a:pPr lvl="3" eaLnBrk="1" latinLnBrk="0" hangingPunct="1"/>
            <a:r>
              <a:rPr kumimoji="0" lang="lt-LT"/>
              <a:t>Ketvirtas lygmuo</a:t>
            </a:r>
          </a:p>
          <a:p>
            <a:pPr lvl="4" eaLnBrk="1" latinLnBrk="0" hangingPunct="1"/>
            <a:r>
              <a:rPr kumimoji="0" lang="lt-LT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42A68D-0AD8-44A6-9202-1E2251BDB731}" type="datetimeFigureOut">
              <a:rPr lang="lt-LT" smtClean="0"/>
              <a:t>2021-05-30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15A666-589C-4ADE-A233-9231B49051EF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195736" y="2060848"/>
            <a:ext cx="6172200" cy="1894362"/>
          </a:xfrm>
        </p:spPr>
        <p:txBody>
          <a:bodyPr>
            <a:noAutofit/>
          </a:bodyPr>
          <a:lstStyle/>
          <a:p>
            <a:r>
              <a:rPr lang="lt-LT" sz="6000" dirty="0"/>
              <a:t>Matematikos galvosūkiai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172200" cy="1371600"/>
          </a:xfrm>
        </p:spPr>
        <p:txBody>
          <a:bodyPr>
            <a:normAutofit/>
          </a:bodyPr>
          <a:lstStyle/>
          <a:p>
            <a:r>
              <a:rPr lang="lt-LT" sz="2400" dirty="0"/>
              <a:t>I dalis</a:t>
            </a:r>
          </a:p>
        </p:txBody>
      </p:sp>
    </p:spTree>
    <p:extLst>
      <p:ext uri="{BB962C8B-B14F-4D97-AF65-F5344CB8AC3E}">
        <p14:creationId xmlns:p14="http://schemas.microsoft.com/office/powerpoint/2010/main" val="438162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Autofit/>
          </a:bodyPr>
          <a:lstStyle/>
          <a:p>
            <a:r>
              <a:rPr lang="lt-LT" sz="4400" b="1" dirty="0"/>
              <a:t>Pašėlęs sūkis šaudymo sporte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348880"/>
            <a:ext cx="77768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Iššovus šaunamajam ginklui, pradinis kulkos greitis turi būti 600 m/s. Ginklo vamzdyje 20 cm atkarpoje graižtvos apsisuka apie savo ašį vieną kartą.</a:t>
            </a:r>
          </a:p>
          <a:p>
            <a:r>
              <a:rPr lang="lt-LT" sz="2400" dirty="0"/>
              <a:t>Kiek kartų apie savo ašį per sekundę apsisuka kulka?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7980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32" y="2295461"/>
            <a:ext cx="7552952" cy="250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14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400" b="1" dirty="0"/>
              <a:t>Greitai kaip vėjas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492896"/>
            <a:ext cx="76328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Dviratininkas Alfonsas Klė laimi 1000 m lenktynes.</a:t>
            </a:r>
            <a:r>
              <a:rPr lang="lt-LT" sz="2400" dirty="0"/>
              <a:t> </a:t>
            </a:r>
            <a:r>
              <a:rPr lang="fi-FI" sz="2400" dirty="0"/>
              <a:t>Kiek kartų apsisuka kiekvienas jo dviračio</a:t>
            </a:r>
            <a:r>
              <a:rPr lang="lt-LT" sz="2400" dirty="0"/>
              <a:t> ratas aplink savo ašį, jei rato skersmuo, tarkime,</a:t>
            </a:r>
          </a:p>
          <a:p>
            <a:r>
              <a:rPr lang="lt-LT" sz="3200" dirty="0"/>
              <a:t>yra 685,8 </a:t>
            </a:r>
            <a:r>
              <a:rPr lang="lt-LT" sz="2400" dirty="0"/>
              <a:t>mm?</a:t>
            </a:r>
          </a:p>
        </p:txBody>
      </p:sp>
    </p:spTree>
    <p:extLst>
      <p:ext uri="{BB962C8B-B14F-4D97-AF65-F5344CB8AC3E}">
        <p14:creationId xmlns:p14="http://schemas.microsoft.com/office/powerpoint/2010/main" val="3888589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76" y="2121512"/>
            <a:ext cx="800188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6" y="4130096"/>
            <a:ext cx="8316416" cy="1114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970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400" b="1" dirty="0"/>
              <a:t>Ar žaidžiate sviediniu?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59946" y="261660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Kiek golfo kamuoliukų, kurių kiekvieno skersmuo </a:t>
            </a:r>
            <a:r>
              <a:rPr lang="sv-SE" sz="2400" dirty="0"/>
              <a:t>yra 41 mm, telpa į 180 cm skersmens sviedinį?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19179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8200" y="260648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07177"/>
            <a:ext cx="7279260" cy="331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21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400" b="1" dirty="0"/>
              <a:t>Tiesos ieškojimas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844824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Sporto klube Marina, Sibilė ir Stefanas treniruojasi</a:t>
            </a:r>
            <a:r>
              <a:rPr lang="lt-LT" sz="2400" dirty="0"/>
              <a:t> su </a:t>
            </a:r>
            <a:r>
              <a:rPr lang="lt-LT" sz="2400" dirty="0" err="1"/>
              <a:t>espanderiu</a:t>
            </a:r>
            <a:r>
              <a:rPr lang="lt-LT" sz="2400" dirty="0"/>
              <a:t>, sviediniu ir ratukinėmis pačiūžomis. Su kuo treniruojasi Marina, jei vienas iš šių teiginių yra teisingas?</a:t>
            </a:r>
          </a:p>
          <a:p>
            <a:endParaRPr lang="lt-LT" sz="2400" dirty="0"/>
          </a:p>
          <a:p>
            <a:pPr marL="342900" indent="-342900">
              <a:buAutoNum type="alphaUcPeriod"/>
            </a:pPr>
            <a:r>
              <a:rPr lang="fi-FI" sz="2400" dirty="0"/>
              <a:t>Marina nemoka važinėti ratukinėmis pačiūžomis.</a:t>
            </a:r>
            <a:endParaRPr lang="lt-LT" sz="2400" dirty="0"/>
          </a:p>
          <a:p>
            <a:pPr marL="342900" indent="-342900">
              <a:buAutoNum type="alphaUcPeriod"/>
            </a:pPr>
            <a:endParaRPr lang="fi-FI" sz="2400" dirty="0"/>
          </a:p>
          <a:p>
            <a:r>
              <a:rPr lang="lt-LT" sz="2400" dirty="0"/>
              <a:t>B. </a:t>
            </a:r>
            <a:r>
              <a:rPr lang="lt-LT" sz="2400" dirty="0" err="1"/>
              <a:t>Stefanas</a:t>
            </a:r>
            <a:r>
              <a:rPr lang="lt-LT" sz="2400" dirty="0"/>
              <a:t> turi sviedinį, o Sibilė — </a:t>
            </a:r>
            <a:r>
              <a:rPr lang="lt-LT" sz="2400" dirty="0" err="1"/>
              <a:t>espanderį</a:t>
            </a:r>
            <a:r>
              <a:rPr lang="lt-LT" sz="2400" dirty="0"/>
              <a:t>.</a:t>
            </a:r>
          </a:p>
          <a:p>
            <a:endParaRPr lang="lt-LT" sz="2400" dirty="0"/>
          </a:p>
          <a:p>
            <a:r>
              <a:rPr lang="it-IT" sz="2400" dirty="0"/>
              <a:t>C. Jei Stefanas turi sviedinį, tai Marina — espanderį.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761739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73" y="1482663"/>
            <a:ext cx="6877570" cy="537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736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1143000"/>
          </a:xfrm>
        </p:spPr>
        <p:txBody>
          <a:bodyPr>
            <a:normAutofit/>
          </a:bodyPr>
          <a:lstStyle/>
          <a:p>
            <a:r>
              <a:rPr lang="lt-LT" sz="4400" b="1" dirty="0"/>
              <a:t>Dvi žvakės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06084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Dega dvi skirtingo ilgio ir storio žvakės. Ilgesnioji </a:t>
            </a:r>
            <a:r>
              <a:rPr lang="it-IT" sz="2400" dirty="0"/>
              <a:t>sudega per 3,5 h, trumpesnioji — per 5 h. Degusios</a:t>
            </a:r>
            <a:r>
              <a:rPr lang="lt-LT" sz="2400" dirty="0"/>
              <a:t> dvi valandas, abi žvakės buvo vienodo ilgio. Kiek kartų viena žvakė iš pradžių buvo trumpesnė už antrąją?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75258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00223"/>
            <a:ext cx="7176057" cy="393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53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79260" y="526450"/>
            <a:ext cx="7859216" cy="1143000"/>
          </a:xfrm>
        </p:spPr>
        <p:txBody>
          <a:bodyPr>
            <a:noAutofit/>
          </a:bodyPr>
          <a:lstStyle/>
          <a:p>
            <a:r>
              <a:rPr lang="lt-LT" sz="4400" b="1" dirty="0" err="1"/>
              <a:t>Heronas</a:t>
            </a:r>
            <a:r>
              <a:rPr lang="lt-LT" sz="4400" b="1" dirty="0"/>
              <a:t> Aleksandrietis (I a.)</a:t>
            </a:r>
            <a:endParaRPr lang="lt-LT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12807" y="198884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Galvosūkis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807" y="299695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Yra 4 fontanai. Pirmasis pripildo cisterną per dieną, </a:t>
            </a:r>
            <a:r>
              <a:rPr lang="sv-SE" sz="2400" dirty="0"/>
              <a:t>antrasis — per dvi, trečiasis — per tris, ketvirtasis —</a:t>
            </a:r>
            <a:r>
              <a:rPr lang="lt-LT" sz="2400" dirty="0"/>
              <a:t> per keturias dienas. Per kiek laiko jie pripildys cisterną visi kartu?</a:t>
            </a:r>
          </a:p>
        </p:txBody>
      </p:sp>
    </p:spTree>
    <p:extLst>
      <p:ext uri="{BB962C8B-B14F-4D97-AF65-F5344CB8AC3E}">
        <p14:creationId xmlns:p14="http://schemas.microsoft.com/office/powerpoint/2010/main" val="2589494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400" b="1" dirty="0"/>
              <a:t>Iš </a:t>
            </a:r>
            <a:r>
              <a:rPr lang="lt-LT" sz="4400" b="1" dirty="0" err="1"/>
              <a:t>Rindo</a:t>
            </a:r>
            <a:r>
              <a:rPr lang="lt-LT" sz="4400" b="1" dirty="0"/>
              <a:t> papiruso (apie 1700 m. pr. m. e.)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Vienas matematikas pastebėjo, kad dalyje bandos, kurią kerdžius ginė į ganyklą, buvo 70 galvijų. </a:t>
            </a:r>
            <a:r>
              <a:rPr lang="fi-FI" sz="2400" dirty="0"/>
              <a:t>Paklaustas, ar tai didelė jo kaimenės dalis, kerdžius</a:t>
            </a:r>
            <a:r>
              <a:rPr lang="lt-LT" sz="2400" dirty="0"/>
              <a:t> atsakė: „Genu du trečdalius trečdalio man patikėtos bandos". Kiek galvijų yra kaimenėje?</a:t>
            </a:r>
          </a:p>
        </p:txBody>
      </p:sp>
    </p:spTree>
    <p:extLst>
      <p:ext uri="{BB962C8B-B14F-4D97-AF65-F5344CB8AC3E}">
        <p14:creationId xmlns:p14="http://schemas.microsoft.com/office/powerpoint/2010/main" val="415045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52688"/>
            <a:ext cx="7044828" cy="2344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565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400" b="1" dirty="0"/>
              <a:t>Vietoj pasakos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913353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Įdomi mįslė: „Prie aukšto medžio atskrido būrys balandžių. Vieni jų sutūpė medyje, kiti nusileido po juo. Ant medžio šakų nutūpę balandžiai prašneko į tuos, kurie buvo apačioje: „Jei vienas iš jūsų atskristų pas mus, likusieji po medžiu sudarytų trečdalį mūsų būrio; jeigu vienas iš mūsų nusileistų pas jus, mūsų būtų tiek pat, kiek jūsų!"  Kiek balandžių tupėjo medyje ir po juo?</a:t>
            </a:r>
          </a:p>
        </p:txBody>
      </p:sp>
    </p:spTree>
    <p:extLst>
      <p:ext uri="{BB962C8B-B14F-4D97-AF65-F5344CB8AC3E}">
        <p14:creationId xmlns:p14="http://schemas.microsoft.com/office/powerpoint/2010/main" val="3439417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52588"/>
            <a:ext cx="6765131" cy="393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217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331640" y="2276872"/>
            <a:ext cx="8229600" cy="1143000"/>
          </a:xfrm>
        </p:spPr>
        <p:txBody>
          <a:bodyPr>
            <a:normAutofit/>
          </a:bodyPr>
          <a:lstStyle/>
          <a:p>
            <a:r>
              <a:rPr lang="lt-LT" sz="5400" dirty="0"/>
              <a:t>Laukite tęsinio</a:t>
            </a:r>
          </a:p>
        </p:txBody>
      </p:sp>
    </p:spTree>
    <p:extLst>
      <p:ext uri="{BB962C8B-B14F-4D97-AF65-F5344CB8AC3E}">
        <p14:creationId xmlns:p14="http://schemas.microsoft.com/office/powerpoint/2010/main" val="139591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4" y="1638300"/>
            <a:ext cx="6767036" cy="395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55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067128" cy="1143000"/>
          </a:xfrm>
        </p:spPr>
        <p:txBody>
          <a:bodyPr>
            <a:noAutofit/>
          </a:bodyPr>
          <a:lstStyle/>
          <a:p>
            <a:r>
              <a:rPr lang="lt-LT" sz="4400" b="1" dirty="0"/>
              <a:t>Michaelis </a:t>
            </a:r>
            <a:r>
              <a:rPr lang="lt-LT" sz="4400" b="1" dirty="0" err="1"/>
              <a:t>Stifelis</a:t>
            </a:r>
            <a:r>
              <a:rPr lang="lt-LT" sz="4400" b="1" dirty="0"/>
              <a:t> (1487—1567 m.)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06896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Dviejų skaičių suma lygi 19, jų kvadratų suma — 205. Apie kokius skaičius kalbama?</a:t>
            </a:r>
          </a:p>
        </p:txBody>
      </p:sp>
    </p:spTree>
    <p:extLst>
      <p:ext uri="{BB962C8B-B14F-4D97-AF65-F5344CB8AC3E}">
        <p14:creationId xmlns:p14="http://schemas.microsoft.com/office/powerpoint/2010/main" val="141996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7399680" cy="137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54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426170"/>
          </a:xfrm>
        </p:spPr>
        <p:txBody>
          <a:bodyPr>
            <a:noAutofit/>
          </a:bodyPr>
          <a:lstStyle/>
          <a:p>
            <a:pPr algn="l"/>
            <a:r>
              <a:rPr lang="lt-LT" sz="4400" b="1" dirty="0" err="1"/>
              <a:t>Kristijanas</a:t>
            </a:r>
            <a:r>
              <a:rPr lang="lt-LT" sz="4400" b="1" dirty="0"/>
              <a:t> </a:t>
            </a:r>
            <a:r>
              <a:rPr lang="lt-LT" sz="4400" b="1" dirty="0" err="1"/>
              <a:t>Goldbachas</a:t>
            </a:r>
            <a:r>
              <a:rPr lang="lt-LT" sz="4400" b="1" dirty="0"/>
              <a:t> (1690—1764 m.)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492896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Skaičių teorijos žinovas </a:t>
            </a:r>
            <a:r>
              <a:rPr lang="lt-LT" sz="2400" dirty="0" err="1"/>
              <a:t>Kristijanas</a:t>
            </a:r>
            <a:r>
              <a:rPr lang="lt-LT" sz="2400" dirty="0"/>
              <a:t> </a:t>
            </a:r>
            <a:r>
              <a:rPr lang="lt-LT" sz="2400" dirty="0" err="1"/>
              <a:t>Goldbachas</a:t>
            </a:r>
            <a:r>
              <a:rPr lang="lt-LT" sz="2400" dirty="0"/>
              <a:t> manė, kad kiekvienas didesnis negu 2 lyginis skaičius yra dviejų pirminių skaičių suma. Šis spėjimas iki šios dienos neįrodytas. Patikrinkite jį visiems lyginiams skaičiams, kurie mažesni už 50</a:t>
            </a:r>
            <a:r>
              <a:rPr lang="lt-L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72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96" y="2524125"/>
            <a:ext cx="7421452" cy="155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08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643192" cy="1359024"/>
          </a:xfrm>
        </p:spPr>
        <p:txBody>
          <a:bodyPr>
            <a:noAutofit/>
          </a:bodyPr>
          <a:lstStyle/>
          <a:p>
            <a:r>
              <a:rPr lang="lt-LT" sz="4400" b="1" dirty="0" err="1"/>
              <a:t>Srinivasa</a:t>
            </a:r>
            <a:r>
              <a:rPr lang="lt-LT" sz="4400" b="1" dirty="0"/>
              <a:t> </a:t>
            </a:r>
            <a:r>
              <a:rPr lang="lt-LT" sz="4400" b="1" dirty="0" err="1"/>
              <a:t>Ramanudžanas</a:t>
            </a:r>
            <a:r>
              <a:rPr lang="lt-LT" sz="4400" b="1" dirty="0"/>
              <a:t> (1887—1920 m.)</a:t>
            </a:r>
            <a:endParaRPr lang="lt-LT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34888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Vieną dieną genialųjį indų matematiką </a:t>
            </a:r>
            <a:r>
              <a:rPr lang="lt-LT" sz="2400" dirty="0" err="1"/>
              <a:t>Srinivasą</a:t>
            </a:r>
            <a:r>
              <a:rPr lang="lt-LT" sz="2400" dirty="0"/>
              <a:t> </a:t>
            </a:r>
            <a:r>
              <a:rPr lang="lt-LT" sz="2400" dirty="0" err="1"/>
              <a:t>Ramanudžaną</a:t>
            </a:r>
            <a:r>
              <a:rPr lang="lt-LT" sz="2400" dirty="0"/>
              <a:t> aplankė jo draugas anglų matematikas </a:t>
            </a:r>
            <a:r>
              <a:rPr lang="fi-FI" sz="2400" dirty="0"/>
              <a:t>G. Hardis. Jo taksi numeris buvo 1729.</a:t>
            </a:r>
            <a:r>
              <a:rPr lang="lt-LT" sz="2400" dirty="0"/>
              <a:t> „Labai nuobodus skaičius", — pasakė </a:t>
            </a:r>
            <a:r>
              <a:rPr lang="lt-LT" sz="2400" dirty="0" err="1"/>
              <a:t>Hardis</a:t>
            </a:r>
            <a:r>
              <a:rPr lang="lt-LT" sz="2400" dirty="0"/>
              <a:t>. „Tu </a:t>
            </a:r>
            <a:r>
              <a:rPr lang="fi-FI" sz="2400" dirty="0"/>
              <a:t>neteisus, — nesutiko </a:t>
            </a:r>
            <a:r>
              <a:rPr lang="lt-LT" sz="2400" dirty="0"/>
              <a:t>R</a:t>
            </a:r>
            <a:r>
              <a:rPr lang="fi-FI" sz="2400" dirty="0"/>
              <a:t>amanudžanas. — Tai labai</a:t>
            </a:r>
            <a:r>
              <a:rPr lang="lt-LT" sz="2400" dirty="0"/>
              <a:t> įdomus skaičius, nes yra mažiausias, kurį galima dviem būdais išreikšti dviejų kubu pakeltų skaičių suma." Kokie gi tie du būdai?</a:t>
            </a:r>
          </a:p>
        </p:txBody>
      </p:sp>
    </p:spTree>
    <p:extLst>
      <p:ext uri="{BB962C8B-B14F-4D97-AF65-F5344CB8AC3E}">
        <p14:creationId xmlns:p14="http://schemas.microsoft.com/office/powerpoint/2010/main" val="287098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lt-LT" sz="4400" dirty="0"/>
              <a:t>Sprendimas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5854076" cy="154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520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šdailintas">
  <a:themeElements>
    <a:clrScheme name="Išdailinta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šdailinta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šdailinta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532</Words>
  <Application>Microsoft Office PowerPoint</Application>
  <PresentationFormat>On-screen Show (4:3)</PresentationFormat>
  <Paragraphs>45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Century Schoolbook</vt:lpstr>
      <vt:lpstr>Wingdings</vt:lpstr>
      <vt:lpstr>Wingdings 2</vt:lpstr>
      <vt:lpstr>Išdailintas</vt:lpstr>
      <vt:lpstr>Matematikos galvosūkiai</vt:lpstr>
      <vt:lpstr>Heronas Aleksandrietis (I a.)</vt:lpstr>
      <vt:lpstr>Sprendimas</vt:lpstr>
      <vt:lpstr>Michaelis Stifelis (1487—1567 m.)</vt:lpstr>
      <vt:lpstr>Sprendimas</vt:lpstr>
      <vt:lpstr>Kristijanas Goldbachas (1690—1764 m.)</vt:lpstr>
      <vt:lpstr>Sprendimas</vt:lpstr>
      <vt:lpstr>Srinivasa Ramanudžanas (1887—1920 m.)</vt:lpstr>
      <vt:lpstr>Sprendimas</vt:lpstr>
      <vt:lpstr>Pašėlęs sūkis šaudymo sporte</vt:lpstr>
      <vt:lpstr>Sprendimas</vt:lpstr>
      <vt:lpstr>Greitai kaip vėjas</vt:lpstr>
      <vt:lpstr>Sprendimas</vt:lpstr>
      <vt:lpstr>Ar žaidžiate sviediniu?</vt:lpstr>
      <vt:lpstr>Sprendimas</vt:lpstr>
      <vt:lpstr>Tiesos ieškojimas</vt:lpstr>
      <vt:lpstr>Sprendimas</vt:lpstr>
      <vt:lpstr>Dvi žvakės</vt:lpstr>
      <vt:lpstr>Sprendimas</vt:lpstr>
      <vt:lpstr>Iš Rindo papiruso (apie 1700 m. pr. m. e.)</vt:lpstr>
      <vt:lpstr>Sprendimas</vt:lpstr>
      <vt:lpstr>Vietoj pasakos</vt:lpstr>
      <vt:lpstr>Sprendimas</vt:lpstr>
      <vt:lpstr>Laukite tęsinio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Matematikos galvosūkiai</dc:title>
  <dc:creator>aidas</dc:creator>
  <cp:lastModifiedBy>IRMA ASAKAVIČIENĖ</cp:lastModifiedBy>
  <cp:revision>12</cp:revision>
  <dcterms:created xsi:type="dcterms:W3CDTF">2021-05-29T16:08:14Z</dcterms:created>
  <dcterms:modified xsi:type="dcterms:W3CDTF">2021-05-30T09:55:14Z</dcterms:modified>
</cp:coreProperties>
</file>