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4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634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00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577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89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846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151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63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599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791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044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6E6D31-1394-41F3-B25F-A00C09D59816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7363B81-7F96-419E-86D8-FDC74C93BC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93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65580" y="1468457"/>
            <a:ext cx="9144000" cy="2387600"/>
          </a:xfrm>
        </p:spPr>
        <p:txBody>
          <a:bodyPr/>
          <a:lstStyle/>
          <a:p>
            <a:r>
              <a:rPr lang="lt-LT" dirty="0" smtClean="0"/>
              <a:t>Paslaptingas </a:t>
            </a:r>
            <a:r>
              <a:rPr lang="lt-LT" dirty="0" err="1" smtClean="0"/>
              <a:t>Fraktalų</a:t>
            </a:r>
            <a:r>
              <a:rPr lang="lt-LT" dirty="0" smtClean="0"/>
              <a:t> pasaulis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222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000" dirty="0" smtClean="0"/>
              <a:t>Atsitiktiniai </a:t>
            </a:r>
            <a:r>
              <a:rPr lang="lt-LT" sz="6000" dirty="0" err="1" smtClean="0"/>
              <a:t>fraktalai</a:t>
            </a:r>
            <a:endParaRPr lang="lt-LT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972239"/>
            <a:ext cx="5975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accent1"/>
                </a:solidFill>
              </a:rPr>
              <a:t>Atsitiktiniai </a:t>
            </a:r>
            <a:r>
              <a:rPr lang="lt-LT" sz="3200" dirty="0" err="1" smtClean="0">
                <a:solidFill>
                  <a:schemeClr val="accent1"/>
                </a:solidFill>
              </a:rPr>
              <a:t>fraktalai</a:t>
            </a:r>
            <a:r>
              <a:rPr lang="lt-LT" sz="3200" dirty="0" smtClean="0">
                <a:solidFill>
                  <a:schemeClr val="accent1"/>
                </a:solidFill>
              </a:rPr>
              <a:t> tai </a:t>
            </a:r>
            <a:r>
              <a:rPr lang="lt-LT" sz="3200" dirty="0" err="1" smtClean="0">
                <a:solidFill>
                  <a:schemeClr val="accent1"/>
                </a:solidFill>
              </a:rPr>
              <a:t>fraktalai</a:t>
            </a:r>
            <a:r>
              <a:rPr lang="lt-LT" sz="3200" dirty="0" smtClean="0">
                <a:solidFill>
                  <a:schemeClr val="accent1"/>
                </a:solidFill>
              </a:rPr>
              <a:t> generuojami atsitiktiniais procesais.</a:t>
            </a:r>
            <a:endParaRPr lang="lt-LT" sz="3200" dirty="0">
              <a:solidFill>
                <a:schemeClr val="accent1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36" y="2210111"/>
            <a:ext cx="38290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52051" y="1436841"/>
            <a:ext cx="10144431" cy="1325563"/>
          </a:xfrm>
        </p:spPr>
        <p:txBody>
          <a:bodyPr>
            <a:normAutofit/>
          </a:bodyPr>
          <a:lstStyle/>
          <a:p>
            <a:pPr algn="ctr"/>
            <a:r>
              <a:rPr lang="lt-LT" sz="6000" dirty="0" smtClean="0"/>
              <a:t>Smagus praktinis darbas</a:t>
            </a:r>
            <a:endParaRPr lang="lt-LT" sz="6000" dirty="0"/>
          </a:p>
        </p:txBody>
      </p:sp>
      <p:sp>
        <p:nvSpPr>
          <p:cNvPr id="6" name="Linksmas veidelis 5"/>
          <p:cNvSpPr/>
          <p:nvPr/>
        </p:nvSpPr>
        <p:spPr>
          <a:xfrm>
            <a:off x="4621160" y="2998840"/>
            <a:ext cx="3106993" cy="297917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17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000" dirty="0" err="1" smtClean="0"/>
              <a:t>Koch</a:t>
            </a:r>
            <a:r>
              <a:rPr lang="lt-LT" sz="6000" dirty="0" smtClean="0"/>
              <a:t> snaigė</a:t>
            </a:r>
            <a:endParaRPr lang="lt-LT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093760"/>
            <a:ext cx="5149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accent1"/>
                </a:solidFill>
              </a:rPr>
              <a:t>Imkime ir sudarykime šį </a:t>
            </a:r>
            <a:r>
              <a:rPr lang="lt-LT" sz="3200" dirty="0" err="1" smtClean="0">
                <a:solidFill>
                  <a:schemeClr val="accent1"/>
                </a:solidFill>
              </a:rPr>
              <a:t>fraktalą</a:t>
            </a:r>
            <a:r>
              <a:rPr lang="lt-LT" sz="3200" dirty="0" smtClean="0">
                <a:solidFill>
                  <a:schemeClr val="accent1"/>
                </a:solidFill>
              </a:rPr>
              <a:t>.</a:t>
            </a:r>
            <a:endParaRPr lang="lt-LT" sz="3200" dirty="0">
              <a:solidFill>
                <a:schemeClr val="accent1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11" y="1651819"/>
            <a:ext cx="5439325" cy="43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01305" y="512609"/>
            <a:ext cx="9665110" cy="1886462"/>
          </a:xfrm>
        </p:spPr>
        <p:txBody>
          <a:bodyPr>
            <a:noAutofit/>
          </a:bodyPr>
          <a:lstStyle/>
          <a:p>
            <a:r>
              <a:rPr lang="lt-LT" sz="6000" dirty="0" smtClean="0"/>
              <a:t>Imkime bet kokio dydžio lygiakraštį trikampį</a:t>
            </a:r>
            <a:endParaRPr lang="lt-LT" sz="6000" dirty="0"/>
          </a:p>
        </p:txBody>
      </p:sp>
      <p:sp>
        <p:nvSpPr>
          <p:cNvPr id="4" name="Lygiašonis trikampis 3"/>
          <p:cNvSpPr/>
          <p:nvPr/>
        </p:nvSpPr>
        <p:spPr>
          <a:xfrm>
            <a:off x="4277032" y="2989006"/>
            <a:ext cx="3376004" cy="29103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41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 rot="10800000" flipV="1">
            <a:off x="910713" y="725991"/>
            <a:ext cx="11005983" cy="2753032"/>
          </a:xfrm>
        </p:spPr>
        <p:txBody>
          <a:bodyPr>
            <a:noAutofit/>
          </a:bodyPr>
          <a:lstStyle/>
          <a:p>
            <a:r>
              <a:rPr lang="lt-LT" sz="6000" dirty="0" smtClean="0"/>
              <a:t>Kiekvieną trikampio kraštinę pakeiskime </a:t>
            </a:r>
            <a:r>
              <a:rPr lang="lt-LT" sz="6000" dirty="0" err="1" smtClean="0"/>
              <a:t>laužte</a:t>
            </a:r>
            <a:r>
              <a:rPr lang="lt-LT" sz="6000" dirty="0" smtClean="0"/>
              <a:t>, sudaryta iš vienodo ilgio atkarpų</a:t>
            </a:r>
            <a:endParaRPr lang="lt-LT" sz="6000" dirty="0"/>
          </a:p>
        </p:txBody>
      </p:sp>
      <p:cxnSp>
        <p:nvCxnSpPr>
          <p:cNvPr id="7" name="Tiesioji jungtis 6"/>
          <p:cNvCxnSpPr/>
          <p:nvPr/>
        </p:nvCxnSpPr>
        <p:spPr>
          <a:xfrm>
            <a:off x="3519949" y="3904269"/>
            <a:ext cx="4326194" cy="1720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ė 16"/>
          <p:cNvGrpSpPr/>
          <p:nvPr/>
        </p:nvGrpSpPr>
        <p:grpSpPr>
          <a:xfrm>
            <a:off x="3362632" y="5449528"/>
            <a:ext cx="4483511" cy="963563"/>
            <a:chOff x="5943600" y="3441289"/>
            <a:chExt cx="4483511" cy="963563"/>
          </a:xfrm>
        </p:grpSpPr>
        <p:cxnSp>
          <p:nvCxnSpPr>
            <p:cNvPr id="8" name="Tiesioji jungtis 7"/>
            <p:cNvCxnSpPr/>
            <p:nvPr/>
          </p:nvCxnSpPr>
          <p:spPr>
            <a:xfrm>
              <a:off x="5943600" y="4395020"/>
              <a:ext cx="158791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Tiesioji jungtis 9"/>
            <p:cNvCxnSpPr/>
            <p:nvPr/>
          </p:nvCxnSpPr>
          <p:spPr>
            <a:xfrm>
              <a:off x="8839201" y="4387647"/>
              <a:ext cx="158791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Tiesioji jungtis 10"/>
            <p:cNvCxnSpPr/>
            <p:nvPr/>
          </p:nvCxnSpPr>
          <p:spPr>
            <a:xfrm flipV="1">
              <a:off x="7531510" y="3441290"/>
              <a:ext cx="580103" cy="963562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Tiesioji jungtis 12"/>
            <p:cNvCxnSpPr/>
            <p:nvPr/>
          </p:nvCxnSpPr>
          <p:spPr>
            <a:xfrm>
              <a:off x="8091949" y="3441289"/>
              <a:ext cx="757084" cy="95619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dyklė žemyn 17"/>
          <p:cNvSpPr/>
          <p:nvPr/>
        </p:nvSpPr>
        <p:spPr>
          <a:xfrm>
            <a:off x="5388078" y="4243050"/>
            <a:ext cx="314632" cy="8849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72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ygiašonis trikampis 4"/>
          <p:cNvSpPr/>
          <p:nvPr/>
        </p:nvSpPr>
        <p:spPr>
          <a:xfrm>
            <a:off x="1002890" y="1671483"/>
            <a:ext cx="3677265" cy="3303639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odyklė dešinėn 5"/>
          <p:cNvSpPr/>
          <p:nvPr/>
        </p:nvSpPr>
        <p:spPr>
          <a:xfrm>
            <a:off x="4680155" y="2896447"/>
            <a:ext cx="2290916" cy="652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6 kampų žvaigždė 10"/>
          <p:cNvSpPr/>
          <p:nvPr/>
        </p:nvSpPr>
        <p:spPr>
          <a:xfrm>
            <a:off x="7388944" y="1671483"/>
            <a:ext cx="3367549" cy="3303639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1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30710" y="658761"/>
            <a:ext cx="10320431" cy="1356360"/>
          </a:xfrm>
        </p:spPr>
        <p:txBody>
          <a:bodyPr>
            <a:normAutofit/>
          </a:bodyPr>
          <a:lstStyle/>
          <a:p>
            <a:pPr algn="ctr"/>
            <a:r>
              <a:rPr lang="lt-LT" sz="6000" dirty="0" smtClean="0"/>
              <a:t>Jau turime 12 kraštinių</a:t>
            </a:r>
            <a:endParaRPr lang="lt-LT" sz="6000" dirty="0"/>
          </a:p>
        </p:txBody>
      </p:sp>
      <p:sp>
        <p:nvSpPr>
          <p:cNvPr id="4" name="6 kampų žvaigždė 3"/>
          <p:cNvSpPr/>
          <p:nvPr/>
        </p:nvSpPr>
        <p:spPr>
          <a:xfrm>
            <a:off x="4001730" y="2241416"/>
            <a:ext cx="4119716" cy="400206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35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00548" y="619432"/>
            <a:ext cx="10527890" cy="2526399"/>
          </a:xfrm>
        </p:spPr>
        <p:txBody>
          <a:bodyPr>
            <a:noAutofit/>
          </a:bodyPr>
          <a:lstStyle/>
          <a:p>
            <a:r>
              <a:rPr lang="lt-LT" sz="6000" dirty="0" smtClean="0"/>
              <a:t>Kiekvienai iš 12 naujosios figūros kraštinių kartojame tą patį veiksmą</a:t>
            </a:r>
            <a:endParaRPr lang="lt-LT" sz="60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03" y="2326968"/>
            <a:ext cx="5683045" cy="37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49710" y="530942"/>
            <a:ext cx="10921180" cy="5801032"/>
          </a:xfrm>
        </p:spPr>
        <p:txBody>
          <a:bodyPr>
            <a:normAutofit/>
          </a:bodyPr>
          <a:lstStyle/>
          <a:p>
            <a:pPr algn="ctr"/>
            <a:r>
              <a:rPr lang="lt-LT" sz="6000" dirty="0" err="1" smtClean="0"/>
              <a:t>Fraktalai</a:t>
            </a:r>
            <a:r>
              <a:rPr lang="lt-LT" sz="6000" dirty="0" smtClean="0"/>
              <a:t> mus supa visur. </a:t>
            </a:r>
            <a:br>
              <a:rPr lang="lt-LT" sz="6000" dirty="0" smtClean="0"/>
            </a:br>
            <a:r>
              <a:rPr lang="lt-LT" sz="6000" dirty="0" smtClean="0"/>
              <a:t>Tai debesys, kalnai, liepsnos liežuviai, medžiai ar sudėtinga mūsų kraujagyslių sistema.</a:t>
            </a: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42086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51820" y="609600"/>
            <a:ext cx="9366700" cy="1356360"/>
          </a:xfrm>
        </p:spPr>
        <p:txBody>
          <a:bodyPr>
            <a:normAutofit/>
          </a:bodyPr>
          <a:lstStyle/>
          <a:p>
            <a:r>
              <a:rPr lang="lt-LT" sz="6000" dirty="0" err="1" smtClean="0"/>
              <a:t>Fraktalai</a:t>
            </a:r>
            <a:r>
              <a:rPr lang="lt-LT" sz="6000" dirty="0" smtClean="0"/>
              <a:t> gamtoje</a:t>
            </a:r>
            <a:endParaRPr lang="lt-LT" sz="60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15" y="1965960"/>
            <a:ext cx="818734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34297" y="384789"/>
            <a:ext cx="11425084" cy="6227264"/>
          </a:xfrm>
        </p:spPr>
        <p:txBody>
          <a:bodyPr>
            <a:normAutofit/>
          </a:bodyPr>
          <a:lstStyle/>
          <a:p>
            <a:pPr algn="ctr"/>
            <a:r>
              <a:rPr lang="lt-LT" sz="6000" b="1" dirty="0" err="1"/>
              <a:t>Fraktalas</a:t>
            </a:r>
            <a:r>
              <a:rPr lang="lt-LT" sz="6000" dirty="0"/>
              <a:t> – sudėtinis </a:t>
            </a:r>
            <a:r>
              <a:rPr lang="lt-LT" sz="6000" dirty="0" smtClean="0"/>
              <a:t>geometrinis</a:t>
            </a:r>
            <a:r>
              <a:rPr lang="lt-LT" sz="6000" dirty="0"/>
              <a:t> darinys, kurio atskiri fragmentai yra panašūs arba identiški visumai arba kitiems </a:t>
            </a:r>
            <a:r>
              <a:rPr lang="lt-LT" sz="6000" dirty="0" smtClean="0"/>
              <a:t>fragmentams. </a:t>
            </a: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7160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42452" y="629265"/>
            <a:ext cx="10891683" cy="5727712"/>
          </a:xfrm>
        </p:spPr>
        <p:txBody>
          <a:bodyPr>
            <a:noAutofit/>
          </a:bodyPr>
          <a:lstStyle/>
          <a:p>
            <a:pPr algn="ctr"/>
            <a:r>
              <a:rPr lang="lt-LT" sz="6000" dirty="0" smtClean="0"/>
              <a:t>Pagrindinė </a:t>
            </a:r>
            <a:r>
              <a:rPr lang="lt-LT" sz="6000" dirty="0" err="1" smtClean="0"/>
              <a:t>fraktalų</a:t>
            </a:r>
            <a:r>
              <a:rPr lang="lt-LT" sz="6000" dirty="0" smtClean="0"/>
              <a:t> bendra savybė yra panašumas į save, t. y. išdidinta maža geometrinės struktūros dalis atrodo identiška didesnei daliai.</a:t>
            </a: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28858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48232" y="600189"/>
            <a:ext cx="5469151" cy="1356360"/>
          </a:xfrm>
        </p:spPr>
        <p:txBody>
          <a:bodyPr>
            <a:noAutofit/>
          </a:bodyPr>
          <a:lstStyle/>
          <a:p>
            <a:r>
              <a:rPr lang="lt-LT" sz="6000" dirty="0" err="1" smtClean="0"/>
              <a:t>Fraktalai</a:t>
            </a:r>
            <a:endParaRPr lang="lt-LT" sz="60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610" y="1956549"/>
            <a:ext cx="6719554" cy="41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14773" y="334083"/>
            <a:ext cx="10980174" cy="1611721"/>
          </a:xfrm>
        </p:spPr>
        <p:txBody>
          <a:bodyPr>
            <a:noAutofit/>
          </a:bodyPr>
          <a:lstStyle/>
          <a:p>
            <a:pPr algn="ctr"/>
            <a:r>
              <a:rPr lang="lt-LT" sz="6000" dirty="0" err="1" smtClean="0"/>
              <a:t>Fraktalai</a:t>
            </a:r>
            <a:r>
              <a:rPr lang="lt-LT" sz="6000" dirty="0" smtClean="0"/>
              <a:t> skirstomi į tris grupes</a:t>
            </a:r>
            <a:endParaRPr lang="lt-LT" sz="6000" dirty="0"/>
          </a:p>
        </p:txBody>
      </p:sp>
      <p:grpSp>
        <p:nvGrpSpPr>
          <p:cNvPr id="15" name="Grupė 14"/>
          <p:cNvGrpSpPr/>
          <p:nvPr/>
        </p:nvGrpSpPr>
        <p:grpSpPr>
          <a:xfrm>
            <a:off x="835742" y="2028535"/>
            <a:ext cx="10481187" cy="3969142"/>
            <a:chOff x="835742" y="1576251"/>
            <a:chExt cx="10481187" cy="3969142"/>
          </a:xfrm>
        </p:grpSpPr>
        <p:grpSp>
          <p:nvGrpSpPr>
            <p:cNvPr id="7" name="Grupė 6"/>
            <p:cNvGrpSpPr/>
            <p:nvPr/>
          </p:nvGrpSpPr>
          <p:grpSpPr>
            <a:xfrm>
              <a:off x="835742" y="3931920"/>
              <a:ext cx="10481187" cy="1613473"/>
              <a:chOff x="835742" y="3122023"/>
              <a:chExt cx="10481187" cy="1613473"/>
            </a:xfrm>
          </p:grpSpPr>
          <p:sp>
            <p:nvSpPr>
              <p:cNvPr id="4" name="Stačiakampis 3"/>
              <p:cNvSpPr/>
              <p:nvPr/>
            </p:nvSpPr>
            <p:spPr>
              <a:xfrm>
                <a:off x="835742" y="3130731"/>
                <a:ext cx="3175819" cy="160476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3200" dirty="0" err="1" smtClean="0"/>
                  <a:t>Iteruotųjų</a:t>
                </a:r>
                <a:r>
                  <a:rPr lang="lt-LT" sz="3200" dirty="0" smtClean="0"/>
                  <a:t> funkcijų sistemos</a:t>
                </a:r>
                <a:endParaRPr lang="lt-LT" sz="3200" dirty="0"/>
              </a:p>
            </p:txBody>
          </p:sp>
          <p:sp>
            <p:nvSpPr>
              <p:cNvPr id="5" name="Stačiakampis 4"/>
              <p:cNvSpPr/>
              <p:nvPr/>
            </p:nvSpPr>
            <p:spPr>
              <a:xfrm>
                <a:off x="4788309" y="3130731"/>
                <a:ext cx="3028335" cy="160476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2800" dirty="0" smtClean="0"/>
                  <a:t>Neaprėžtu sekos didėjimu aprašomi </a:t>
                </a:r>
                <a:r>
                  <a:rPr lang="lt-LT" sz="2800" dirty="0" err="1" smtClean="0"/>
                  <a:t>fraktalai</a:t>
                </a:r>
                <a:endParaRPr lang="lt-LT" sz="2800" dirty="0"/>
              </a:p>
            </p:txBody>
          </p:sp>
          <p:sp>
            <p:nvSpPr>
              <p:cNvPr id="6" name="Stačiakampis 5"/>
              <p:cNvSpPr/>
              <p:nvPr/>
            </p:nvSpPr>
            <p:spPr>
              <a:xfrm>
                <a:off x="8396749" y="3122023"/>
                <a:ext cx="2920180" cy="1613473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t-LT" sz="3200" dirty="0" smtClean="0"/>
                  <a:t>Atsitiktiniai </a:t>
                </a:r>
                <a:r>
                  <a:rPr lang="lt-LT" sz="3200" dirty="0" err="1" smtClean="0"/>
                  <a:t>fraktalai</a:t>
                </a:r>
                <a:endParaRPr lang="lt-LT" sz="3200" dirty="0"/>
              </a:p>
            </p:txBody>
          </p:sp>
        </p:grpSp>
        <p:cxnSp>
          <p:nvCxnSpPr>
            <p:cNvPr id="10" name="Tiesioji rodyklės jungtis 9"/>
            <p:cNvCxnSpPr/>
            <p:nvPr/>
          </p:nvCxnSpPr>
          <p:spPr>
            <a:xfrm>
              <a:off x="6052457" y="1576251"/>
              <a:ext cx="34834" cy="227293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Tiesioji rodyklės jungtis 11"/>
            <p:cNvCxnSpPr/>
            <p:nvPr/>
          </p:nvCxnSpPr>
          <p:spPr>
            <a:xfrm flipH="1">
              <a:off x="2596278" y="1576251"/>
              <a:ext cx="3457303" cy="228164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iesioji rodyklės jungtis 13"/>
            <p:cNvCxnSpPr/>
            <p:nvPr/>
          </p:nvCxnSpPr>
          <p:spPr>
            <a:xfrm>
              <a:off x="6052457" y="1576251"/>
              <a:ext cx="3892732" cy="227293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34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12723" y="491612"/>
            <a:ext cx="10515600" cy="1465007"/>
          </a:xfrm>
        </p:spPr>
        <p:txBody>
          <a:bodyPr>
            <a:normAutofit fontScale="90000"/>
          </a:bodyPr>
          <a:lstStyle/>
          <a:p>
            <a:r>
              <a:rPr lang="lt-LT" sz="6000" dirty="0" err="1" smtClean="0"/>
              <a:t>Iteruotųjų</a:t>
            </a:r>
            <a:r>
              <a:rPr lang="lt-LT" sz="6000" dirty="0" smtClean="0"/>
              <a:t> funkcijų sistemos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012723" y="1701006"/>
            <a:ext cx="10628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accent1"/>
                </a:solidFill>
              </a:rPr>
              <a:t>Jomis aprašoma pastovi geometrinė keitimo taisyklė. Šiuo būdu sudaromi tokie </a:t>
            </a:r>
            <a:r>
              <a:rPr lang="lt-LT" sz="3200" dirty="0" err="1" smtClean="0">
                <a:solidFill>
                  <a:schemeClr val="accent1"/>
                </a:solidFill>
              </a:rPr>
              <a:t>fraktalai</a:t>
            </a:r>
            <a:r>
              <a:rPr lang="lt-LT" sz="3200" dirty="0" smtClean="0">
                <a:solidFill>
                  <a:schemeClr val="accent1"/>
                </a:solidFill>
              </a:rPr>
              <a:t>, kaip </a:t>
            </a:r>
            <a:r>
              <a:rPr lang="lt-LT" sz="3200" dirty="0" err="1" smtClean="0">
                <a:solidFill>
                  <a:schemeClr val="accent1"/>
                </a:solidFill>
              </a:rPr>
              <a:t>Kantoro</a:t>
            </a:r>
            <a:r>
              <a:rPr lang="lt-LT" sz="3200" dirty="0" smtClean="0">
                <a:solidFill>
                  <a:schemeClr val="accent1"/>
                </a:solidFill>
              </a:rPr>
              <a:t> aibė, </a:t>
            </a:r>
            <a:r>
              <a:rPr lang="lt-LT" sz="3200" dirty="0" err="1" smtClean="0">
                <a:solidFill>
                  <a:schemeClr val="accent1"/>
                </a:solidFill>
              </a:rPr>
              <a:t>Sierpinskio</a:t>
            </a:r>
            <a:r>
              <a:rPr lang="lt-LT" sz="3200" dirty="0" smtClean="0">
                <a:solidFill>
                  <a:schemeClr val="accent1"/>
                </a:solidFill>
              </a:rPr>
              <a:t> kilimėlis, </a:t>
            </a:r>
            <a:r>
              <a:rPr lang="lt-LT" sz="3200" dirty="0" err="1" smtClean="0">
                <a:solidFill>
                  <a:schemeClr val="accent1"/>
                </a:solidFill>
              </a:rPr>
              <a:t>Sierpinskio</a:t>
            </a:r>
            <a:r>
              <a:rPr lang="lt-LT" sz="3200" dirty="0" smtClean="0">
                <a:solidFill>
                  <a:schemeClr val="accent1"/>
                </a:solidFill>
              </a:rPr>
              <a:t> nėrinys, </a:t>
            </a:r>
            <a:r>
              <a:rPr lang="lt-LT" sz="3200" dirty="0" err="1" smtClean="0">
                <a:solidFill>
                  <a:schemeClr val="accent1"/>
                </a:solidFill>
              </a:rPr>
              <a:t>Peano</a:t>
            </a:r>
            <a:r>
              <a:rPr lang="lt-LT" sz="3200" dirty="0" smtClean="0">
                <a:solidFill>
                  <a:schemeClr val="accent1"/>
                </a:solidFill>
              </a:rPr>
              <a:t> kreivė, Kocho snaigė, </a:t>
            </a:r>
            <a:r>
              <a:rPr lang="lt-LT" sz="3200" dirty="0" err="1" smtClean="0">
                <a:solidFill>
                  <a:schemeClr val="accent1"/>
                </a:solidFill>
              </a:rPr>
              <a:t>Harter-Heighway</a:t>
            </a:r>
            <a:r>
              <a:rPr lang="lt-LT" sz="3200" dirty="0" smtClean="0">
                <a:solidFill>
                  <a:schemeClr val="accent1"/>
                </a:solidFill>
              </a:rPr>
              <a:t> drakono kreivė, T kvadratas, </a:t>
            </a:r>
            <a:r>
              <a:rPr lang="lt-LT" sz="3200" dirty="0" err="1" smtClean="0">
                <a:solidFill>
                  <a:schemeClr val="accent1"/>
                </a:solidFill>
              </a:rPr>
              <a:t>Mengerio</a:t>
            </a:r>
            <a:r>
              <a:rPr lang="lt-LT" sz="3200" dirty="0" smtClean="0">
                <a:solidFill>
                  <a:schemeClr val="accent1"/>
                </a:solidFill>
              </a:rPr>
              <a:t> kempinė.</a:t>
            </a:r>
            <a:endParaRPr lang="lt-LT" sz="3200" dirty="0">
              <a:solidFill>
                <a:schemeClr val="accent1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23" y="4255551"/>
            <a:ext cx="9681646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83458" y="314631"/>
            <a:ext cx="9399639" cy="1742765"/>
          </a:xfrm>
        </p:spPr>
        <p:txBody>
          <a:bodyPr>
            <a:noAutofit/>
          </a:bodyPr>
          <a:lstStyle/>
          <a:p>
            <a:r>
              <a:rPr lang="lt-LT" sz="6000" dirty="0" smtClean="0"/>
              <a:t>Neaprėžtu sekos didėjimu aprašomi </a:t>
            </a:r>
            <a:r>
              <a:rPr lang="lt-LT" sz="6000" dirty="0" err="1" smtClean="0"/>
              <a:t>fraktalai</a:t>
            </a:r>
            <a:endParaRPr lang="lt-LT" sz="6000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1"/>
          </p:nvPr>
        </p:nvSpPr>
        <p:spPr>
          <a:xfrm>
            <a:off x="383459" y="3146323"/>
            <a:ext cx="5884154" cy="293443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t-LT" sz="3200" dirty="0"/>
              <a:t>Šiuo būdu generuojami </a:t>
            </a:r>
            <a:r>
              <a:rPr lang="lt-LT" sz="3200" dirty="0" err="1"/>
              <a:t>fraktalai</a:t>
            </a:r>
            <a:r>
              <a:rPr lang="lt-LT" sz="3200" dirty="0"/>
              <a:t> aprašomi </a:t>
            </a:r>
            <a:r>
              <a:rPr lang="lt-LT" sz="3200" dirty="0" err="1"/>
              <a:t>rekurentiniais</a:t>
            </a:r>
            <a:r>
              <a:rPr lang="lt-LT" sz="3200" dirty="0"/>
              <a:t> sąryšiais kiekviename erdvės taške.</a:t>
            </a:r>
          </a:p>
          <a:p>
            <a:pPr marL="45720" indent="0">
              <a:buNone/>
            </a:pPr>
            <a:endParaRPr lang="lt-LT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637" y="2057399"/>
            <a:ext cx="4879883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rindas">
  <a:themeElements>
    <a:clrScheme name="Pagrinda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agri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Pagrindas</Template>
  <TotalTime>114</TotalTime>
  <Words>142</Words>
  <Application>Microsoft Office PowerPoint</Application>
  <PresentationFormat>Plačiaekranė</PresentationFormat>
  <Paragraphs>23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9" baseType="lpstr">
      <vt:lpstr>Corbel</vt:lpstr>
      <vt:lpstr>Pagrindas</vt:lpstr>
      <vt:lpstr>Paslaptingas Fraktalų pasaulis</vt:lpstr>
      <vt:lpstr>Fraktalai mus supa visur.  Tai debesys, kalnai, liepsnos liežuviai, medžiai ar sudėtinga mūsų kraujagyslių sistema.</vt:lpstr>
      <vt:lpstr>Fraktalai gamtoje</vt:lpstr>
      <vt:lpstr>Fraktalas – sudėtinis geometrinis darinys, kurio atskiri fragmentai yra panašūs arba identiški visumai arba kitiems fragmentams. </vt:lpstr>
      <vt:lpstr>Pagrindinė fraktalų bendra savybė yra panašumas į save, t. y. išdidinta maža geometrinės struktūros dalis atrodo identiška didesnei daliai.</vt:lpstr>
      <vt:lpstr>Fraktalai</vt:lpstr>
      <vt:lpstr>Fraktalai skirstomi į tris grupes</vt:lpstr>
      <vt:lpstr>Iteruotųjų funkcijų sistemos </vt:lpstr>
      <vt:lpstr>Neaprėžtu sekos didėjimu aprašomi fraktalai</vt:lpstr>
      <vt:lpstr>Atsitiktiniai fraktalai</vt:lpstr>
      <vt:lpstr>Smagus praktinis darbas</vt:lpstr>
      <vt:lpstr>Koch snaigė</vt:lpstr>
      <vt:lpstr>Imkime bet kokio dydžio lygiakraštį trikampį</vt:lpstr>
      <vt:lpstr>Kiekvieną trikampio kraštinę pakeiskime laužte, sudaryta iš vienodo ilgio atkarpų</vt:lpstr>
      <vt:lpstr>„PowerPoint“ pateiktis</vt:lpstr>
      <vt:lpstr>Jau turime 12 kraštinių</vt:lpstr>
      <vt:lpstr>Kiekvienai iš 12 naujosios figūros kraštinių kartojame tą patį veiksmą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Paslaptingas Fraktalų pasaulis</dc:title>
  <dc:creator>Nuotolinis</dc:creator>
  <cp:lastModifiedBy>Nuotolinis</cp:lastModifiedBy>
  <cp:revision>17</cp:revision>
  <dcterms:created xsi:type="dcterms:W3CDTF">2021-05-08T15:38:05Z</dcterms:created>
  <dcterms:modified xsi:type="dcterms:W3CDTF">2021-05-08T17:32:41Z</dcterms:modified>
</cp:coreProperties>
</file>